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129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126.xml" ContentType="application/vnd.openxmlformats-officedocument.presentationml.slide+xml"/>
  <Override PartName="/ppt/slides/slide12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78" r:id="rId3"/>
    <p:sldId id="283" r:id="rId4"/>
    <p:sldId id="296" r:id="rId5"/>
    <p:sldId id="343" r:id="rId6"/>
    <p:sldId id="304" r:id="rId7"/>
    <p:sldId id="318" r:id="rId8"/>
    <p:sldId id="313" r:id="rId9"/>
    <p:sldId id="319" r:id="rId10"/>
    <p:sldId id="305" r:id="rId11"/>
    <p:sldId id="330" r:id="rId12"/>
    <p:sldId id="303" r:id="rId13"/>
    <p:sldId id="306" r:id="rId14"/>
    <p:sldId id="344" r:id="rId15"/>
    <p:sldId id="316" r:id="rId16"/>
    <p:sldId id="317" r:id="rId17"/>
    <p:sldId id="315" r:id="rId18"/>
    <p:sldId id="314" r:id="rId19"/>
    <p:sldId id="307" r:id="rId20"/>
    <p:sldId id="310" r:id="rId21"/>
    <p:sldId id="311" r:id="rId22"/>
    <p:sldId id="312" r:id="rId23"/>
    <p:sldId id="321" r:id="rId24"/>
    <p:sldId id="345" r:id="rId25"/>
    <p:sldId id="289" r:id="rId26"/>
    <p:sldId id="290" r:id="rId27"/>
    <p:sldId id="323" r:id="rId28"/>
    <p:sldId id="327" r:id="rId29"/>
    <p:sldId id="328" r:id="rId30"/>
    <p:sldId id="335" r:id="rId31"/>
    <p:sldId id="332" r:id="rId32"/>
    <p:sldId id="333" r:id="rId33"/>
    <p:sldId id="334" r:id="rId34"/>
    <p:sldId id="347" r:id="rId35"/>
    <p:sldId id="346" r:id="rId36"/>
    <p:sldId id="348" r:id="rId37"/>
    <p:sldId id="349" r:id="rId38"/>
    <p:sldId id="350" r:id="rId39"/>
    <p:sldId id="351" r:id="rId40"/>
    <p:sldId id="352" r:id="rId41"/>
    <p:sldId id="374" r:id="rId42"/>
    <p:sldId id="353" r:id="rId43"/>
    <p:sldId id="354" r:id="rId44"/>
    <p:sldId id="355" r:id="rId45"/>
    <p:sldId id="356" r:id="rId46"/>
    <p:sldId id="359" r:id="rId47"/>
    <p:sldId id="360" r:id="rId48"/>
    <p:sldId id="361" r:id="rId49"/>
    <p:sldId id="336" r:id="rId50"/>
    <p:sldId id="376" r:id="rId51"/>
    <p:sldId id="399" r:id="rId52"/>
    <p:sldId id="377" r:id="rId53"/>
    <p:sldId id="368" r:id="rId54"/>
    <p:sldId id="378" r:id="rId55"/>
    <p:sldId id="380" r:id="rId56"/>
    <p:sldId id="398" r:id="rId57"/>
    <p:sldId id="424" r:id="rId58"/>
    <p:sldId id="387" r:id="rId59"/>
    <p:sldId id="363" r:id="rId60"/>
    <p:sldId id="364" r:id="rId61"/>
    <p:sldId id="369" r:id="rId62"/>
    <p:sldId id="382" r:id="rId63"/>
    <p:sldId id="383" r:id="rId64"/>
    <p:sldId id="384" r:id="rId65"/>
    <p:sldId id="385" r:id="rId66"/>
    <p:sldId id="381" r:id="rId67"/>
    <p:sldId id="365" r:id="rId68"/>
    <p:sldId id="370" r:id="rId69"/>
    <p:sldId id="388" r:id="rId70"/>
    <p:sldId id="389" r:id="rId71"/>
    <p:sldId id="391" r:id="rId72"/>
    <p:sldId id="386" r:id="rId73"/>
    <p:sldId id="366" r:id="rId74"/>
    <p:sldId id="371" r:id="rId75"/>
    <p:sldId id="393" r:id="rId76"/>
    <p:sldId id="394" r:id="rId77"/>
    <p:sldId id="395" r:id="rId78"/>
    <p:sldId id="396" r:id="rId79"/>
    <p:sldId id="425" r:id="rId80"/>
    <p:sldId id="404" r:id="rId81"/>
    <p:sldId id="405" r:id="rId82"/>
    <p:sldId id="406" r:id="rId83"/>
    <p:sldId id="407" r:id="rId84"/>
    <p:sldId id="413" r:id="rId85"/>
    <p:sldId id="408" r:id="rId86"/>
    <p:sldId id="414" r:id="rId87"/>
    <p:sldId id="415" r:id="rId88"/>
    <p:sldId id="418" r:id="rId89"/>
    <p:sldId id="419" r:id="rId90"/>
    <p:sldId id="411" r:id="rId91"/>
    <p:sldId id="412" r:id="rId92"/>
    <p:sldId id="410" r:id="rId93"/>
    <p:sldId id="420" r:id="rId94"/>
    <p:sldId id="421" r:id="rId95"/>
    <p:sldId id="422" r:id="rId96"/>
    <p:sldId id="423" r:id="rId97"/>
    <p:sldId id="367" r:id="rId98"/>
    <p:sldId id="429" r:id="rId99"/>
    <p:sldId id="431" r:id="rId100"/>
    <p:sldId id="432" r:id="rId101"/>
    <p:sldId id="433" r:id="rId102"/>
    <p:sldId id="434" r:id="rId103"/>
    <p:sldId id="440" r:id="rId104"/>
    <p:sldId id="435" r:id="rId105"/>
    <p:sldId id="436" r:id="rId106"/>
    <p:sldId id="437" r:id="rId107"/>
    <p:sldId id="438" r:id="rId108"/>
    <p:sldId id="439" r:id="rId109"/>
    <p:sldId id="441" r:id="rId110"/>
    <p:sldId id="442" r:id="rId111"/>
    <p:sldId id="443" r:id="rId112"/>
    <p:sldId id="430" r:id="rId113"/>
    <p:sldId id="445" r:id="rId114"/>
    <p:sldId id="444" r:id="rId115"/>
    <p:sldId id="277" r:id="rId116"/>
    <p:sldId id="280" r:id="rId117"/>
    <p:sldId id="274" r:id="rId118"/>
    <p:sldId id="275" r:id="rId119"/>
    <p:sldId id="273" r:id="rId120"/>
    <p:sldId id="256" r:id="rId121"/>
    <p:sldId id="276" r:id="rId122"/>
    <p:sldId id="270" r:id="rId123"/>
    <p:sldId id="272" r:id="rId124"/>
    <p:sldId id="257" r:id="rId125"/>
    <p:sldId id="258" r:id="rId126"/>
    <p:sldId id="259" r:id="rId127"/>
    <p:sldId id="260" r:id="rId128"/>
    <p:sldId id="261" r:id="rId129"/>
    <p:sldId id="262" r:id="rId130"/>
    <p:sldId id="263" r:id="rId131"/>
    <p:sldId id="264" r:id="rId132"/>
    <p:sldId id="265" r:id="rId133"/>
    <p:sldId id="266" r:id="rId134"/>
    <p:sldId id="267" r:id="rId135"/>
    <p:sldId id="268" r:id="rId136"/>
    <p:sldId id="269" r:id="rId137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2133"/>
    <a:srgbClr val="505F7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2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12/03/2015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12/03/2015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12/03/2015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12/03/2015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12/03/2015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12/03/2015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12/03/2015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12/03/2015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12/03/2015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12/03/2015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12/03/2015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pPr/>
              <a:t>12/03/2015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8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3.png"/><Relationship Id="rId7" Type="http://schemas.openxmlformats.org/officeDocument/2006/relationships/image" Target="../media/image29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HOME\Desktop\Présentation RX\PPT\11-Cambridge\Cambridge-00-Un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4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1331640" y="2780928"/>
            <a:ext cx="71519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 smtClean="0">
                <a:solidFill>
                  <a:schemeClr val="bg1"/>
                </a:solidFill>
                <a:latin typeface="Fira Sans SemiBold" pitchFamily="34" charset="0"/>
                <a:ea typeface="Fira Sans SemiBold" pitchFamily="34" charset="0"/>
              </a:rPr>
              <a:t>Reactive</a:t>
            </a:r>
            <a:r>
              <a:rPr lang="fr-FR" sz="6000" dirty="0" smtClean="0">
                <a:solidFill>
                  <a:schemeClr val="bg1"/>
                </a:solidFill>
                <a:latin typeface="Fira Sans SemiBold" pitchFamily="34" charset="0"/>
                <a:ea typeface="Fira Sans SemiBold" pitchFamily="34" charset="0"/>
              </a:rPr>
              <a:t> Extensions</a:t>
            </a:r>
            <a:endParaRPr lang="fr-FR" sz="6000" dirty="0">
              <a:solidFill>
                <a:schemeClr val="bg1"/>
              </a:solidFill>
              <a:latin typeface="Fira Sans SemiBold" pitchFamily="34" charset="0"/>
              <a:ea typeface="Fira Sans SemiBold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4067944" y="2308810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113588" y="263691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021816" y="2956882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3131840" y="3284984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Connecteur 30"/>
          <p:cNvSpPr/>
          <p:nvPr/>
        </p:nvSpPr>
        <p:spPr>
          <a:xfrm>
            <a:off x="2177484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Organigramme : Connecteur 31"/>
          <p:cNvSpPr/>
          <p:nvPr/>
        </p:nvSpPr>
        <p:spPr>
          <a:xfrm>
            <a:off x="1718558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Connecteur 32"/>
          <p:cNvSpPr/>
          <p:nvPr/>
        </p:nvSpPr>
        <p:spPr>
          <a:xfrm>
            <a:off x="125963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/>
          <p:cNvSpPr txBox="1"/>
          <p:nvPr/>
        </p:nvSpPr>
        <p:spPr>
          <a:xfrm>
            <a:off x="4067944" y="3604954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55" name="Organigramme : Connecteur 54"/>
          <p:cNvSpPr/>
          <p:nvPr/>
        </p:nvSpPr>
        <p:spPr>
          <a:xfrm>
            <a:off x="2177484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" name="Connecteur droit avec flèche 55"/>
          <p:cNvCxnSpPr/>
          <p:nvPr/>
        </p:nvCxnSpPr>
        <p:spPr>
          <a:xfrm>
            <a:off x="3131840" y="3933056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4040068" y="4253026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59" name="Connecteur droit avec flèche 58"/>
          <p:cNvCxnSpPr/>
          <p:nvPr/>
        </p:nvCxnSpPr>
        <p:spPr>
          <a:xfrm>
            <a:off x="3131840" y="4581128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Organigramme : Connecteur 59"/>
          <p:cNvSpPr/>
          <p:nvPr/>
        </p:nvSpPr>
        <p:spPr>
          <a:xfrm>
            <a:off x="1718558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Organigramme : Connecteur 60"/>
          <p:cNvSpPr/>
          <p:nvPr/>
        </p:nvSpPr>
        <p:spPr>
          <a:xfrm>
            <a:off x="125963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Organigramme : Connecteur 64"/>
          <p:cNvSpPr/>
          <p:nvPr/>
        </p:nvSpPr>
        <p:spPr>
          <a:xfrm>
            <a:off x="2177484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Organigramme : Connecteur 65"/>
          <p:cNvSpPr/>
          <p:nvPr/>
        </p:nvSpPr>
        <p:spPr>
          <a:xfrm>
            <a:off x="1718558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Organigramme : Connecteur 66"/>
          <p:cNvSpPr/>
          <p:nvPr/>
        </p:nvSpPr>
        <p:spPr>
          <a:xfrm>
            <a:off x="1259632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ZoneTexte 69"/>
          <p:cNvSpPr txBox="1"/>
          <p:nvPr/>
        </p:nvSpPr>
        <p:spPr>
          <a:xfrm>
            <a:off x="4067944" y="4901098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1" name="Organigramme : Connecteur 70"/>
          <p:cNvSpPr/>
          <p:nvPr/>
        </p:nvSpPr>
        <p:spPr>
          <a:xfrm>
            <a:off x="2177484" y="5085184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2" name="Connecteur droit avec flèche 71"/>
          <p:cNvCxnSpPr/>
          <p:nvPr/>
        </p:nvCxnSpPr>
        <p:spPr>
          <a:xfrm>
            <a:off x="3131840" y="5229200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6" name="Organigramme : Connecteur 75"/>
          <p:cNvSpPr/>
          <p:nvPr/>
        </p:nvSpPr>
        <p:spPr>
          <a:xfrm>
            <a:off x="1718558" y="5085184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Organigramme : Connecteur 76"/>
          <p:cNvSpPr/>
          <p:nvPr/>
        </p:nvSpPr>
        <p:spPr>
          <a:xfrm>
            <a:off x="1259632" y="508518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Organigramme : Connecteur 88"/>
          <p:cNvSpPr/>
          <p:nvPr/>
        </p:nvSpPr>
        <p:spPr>
          <a:xfrm>
            <a:off x="7227170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Organigramme : Connecteur 89"/>
          <p:cNvSpPr/>
          <p:nvPr/>
        </p:nvSpPr>
        <p:spPr>
          <a:xfrm>
            <a:off x="6763681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Organigramme : Connecteur 90"/>
          <p:cNvSpPr/>
          <p:nvPr/>
        </p:nvSpPr>
        <p:spPr>
          <a:xfrm>
            <a:off x="630019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Organigramme : Connecteur 91"/>
          <p:cNvSpPr/>
          <p:nvPr/>
        </p:nvSpPr>
        <p:spPr>
          <a:xfrm>
            <a:off x="7227170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Organigramme : Connecteur 92"/>
          <p:cNvSpPr/>
          <p:nvPr/>
        </p:nvSpPr>
        <p:spPr>
          <a:xfrm>
            <a:off x="6763681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Organigramme : Connecteur 93"/>
          <p:cNvSpPr/>
          <p:nvPr/>
        </p:nvSpPr>
        <p:spPr>
          <a:xfrm>
            <a:off x="630019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Organigramme : Connecteur 94"/>
          <p:cNvSpPr/>
          <p:nvPr/>
        </p:nvSpPr>
        <p:spPr>
          <a:xfrm>
            <a:off x="7227170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Organigramme : Connecteur 95"/>
          <p:cNvSpPr/>
          <p:nvPr/>
        </p:nvSpPr>
        <p:spPr>
          <a:xfrm>
            <a:off x="6763681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Organigramme : Connecteur 96"/>
          <p:cNvSpPr/>
          <p:nvPr/>
        </p:nvSpPr>
        <p:spPr>
          <a:xfrm>
            <a:off x="6300192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Organigramme : Connecteur 97"/>
          <p:cNvSpPr/>
          <p:nvPr/>
        </p:nvSpPr>
        <p:spPr>
          <a:xfrm>
            <a:off x="7227170" y="5085184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Organigramme : Connecteur 98"/>
          <p:cNvSpPr/>
          <p:nvPr/>
        </p:nvSpPr>
        <p:spPr>
          <a:xfrm>
            <a:off x="6763681" y="508518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Organigramme : Connecteur 99"/>
          <p:cNvSpPr/>
          <p:nvPr/>
        </p:nvSpPr>
        <p:spPr>
          <a:xfrm>
            <a:off x="6300192" y="508518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9672" y="1196752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08104" y="548680"/>
            <a:ext cx="3124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JavaScript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9672" y="1196752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08104" y="548680"/>
            <a:ext cx="3124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JavaScript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07704" y="4437112"/>
            <a:ext cx="2147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Python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9672" y="1196752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08104" y="548680"/>
            <a:ext cx="3124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JavaScript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07704" y="4437112"/>
            <a:ext cx="2147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Python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804248" y="5229200"/>
            <a:ext cx="1305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C++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9672" y="1196752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08104" y="548680"/>
            <a:ext cx="3124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JavaScript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07704" y="4437112"/>
            <a:ext cx="2147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Python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804248" y="5229200"/>
            <a:ext cx="1305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C++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79512" y="2924944"/>
            <a:ext cx="1590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Ruby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9672" y="1196752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08104" y="548680"/>
            <a:ext cx="3124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JavaScript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07704" y="4437112"/>
            <a:ext cx="2147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Python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804248" y="5229200"/>
            <a:ext cx="1305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C++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87624" y="188640"/>
            <a:ext cx="1125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Scala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79512" y="2924944"/>
            <a:ext cx="1590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Ruby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9672" y="1196752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08104" y="548680"/>
            <a:ext cx="3124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JavaScript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07704" y="4437112"/>
            <a:ext cx="2147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Python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804248" y="5229200"/>
            <a:ext cx="1305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C++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87624" y="188640"/>
            <a:ext cx="1125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Scala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79512" y="692696"/>
            <a:ext cx="1354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Groovy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79512" y="2924944"/>
            <a:ext cx="1590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Ruby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9672" y="1196752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08104" y="548680"/>
            <a:ext cx="3124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JavaScript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07704" y="4437112"/>
            <a:ext cx="2147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Python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804248" y="5229200"/>
            <a:ext cx="1305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C++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87624" y="188640"/>
            <a:ext cx="1125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Scala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79512" y="692696"/>
            <a:ext cx="1354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Groovy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339752" y="548680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Clojure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179512" y="2924944"/>
            <a:ext cx="1590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Ruby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9672" y="1196752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08104" y="548680"/>
            <a:ext cx="3124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JavaScript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07704" y="4437112"/>
            <a:ext cx="2147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Python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804248" y="5229200"/>
            <a:ext cx="1305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C++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87624" y="188640"/>
            <a:ext cx="1125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Scala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79512" y="692696"/>
            <a:ext cx="1354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Groovy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339752" y="548680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Clojure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611560" y="2060848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JRuby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79512" y="2924944"/>
            <a:ext cx="1590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Ruby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9672" y="1196752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08104" y="548680"/>
            <a:ext cx="3124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JavaScript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07704" y="4437112"/>
            <a:ext cx="2147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Python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804248" y="5229200"/>
            <a:ext cx="1305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C++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87624" y="188640"/>
            <a:ext cx="1125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Scala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79512" y="692696"/>
            <a:ext cx="1354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Groovy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339752" y="548680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Clojure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3995936" y="980728"/>
            <a:ext cx="1053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Kotlin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79512" y="2924944"/>
            <a:ext cx="1590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Ruby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611560" y="2060848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JRuby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9672" y="1196752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08104" y="548680"/>
            <a:ext cx="3124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JavaScript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07704" y="4437112"/>
            <a:ext cx="2147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Python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804248" y="5229200"/>
            <a:ext cx="1305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C++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87624" y="188640"/>
            <a:ext cx="1125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Scala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79512" y="692696"/>
            <a:ext cx="1354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Groovy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339752" y="548680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Clojure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3995936" y="980728"/>
            <a:ext cx="1053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Kotlin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79512" y="2924944"/>
            <a:ext cx="1590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Ruby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611560" y="2060848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JRuby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012160" y="3717032"/>
            <a:ext cx="1333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Unity3D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4067944" y="2308810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113588" y="263691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021816" y="2956882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3131840" y="3284984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Connecteur 30"/>
          <p:cNvSpPr/>
          <p:nvPr/>
        </p:nvSpPr>
        <p:spPr>
          <a:xfrm>
            <a:off x="2177484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Organigramme : Connecteur 31"/>
          <p:cNvSpPr/>
          <p:nvPr/>
        </p:nvSpPr>
        <p:spPr>
          <a:xfrm>
            <a:off x="1718558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Connecteur 32"/>
          <p:cNvSpPr/>
          <p:nvPr/>
        </p:nvSpPr>
        <p:spPr>
          <a:xfrm>
            <a:off x="125963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/>
          <p:cNvSpPr txBox="1"/>
          <p:nvPr/>
        </p:nvSpPr>
        <p:spPr>
          <a:xfrm>
            <a:off x="4067944" y="3604954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55" name="Organigramme : Connecteur 54"/>
          <p:cNvSpPr/>
          <p:nvPr/>
        </p:nvSpPr>
        <p:spPr>
          <a:xfrm>
            <a:off x="2177484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" name="Connecteur droit avec flèche 55"/>
          <p:cNvCxnSpPr/>
          <p:nvPr/>
        </p:nvCxnSpPr>
        <p:spPr>
          <a:xfrm>
            <a:off x="3131840" y="3933056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4040068" y="4253026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59" name="Connecteur droit avec flèche 58"/>
          <p:cNvCxnSpPr/>
          <p:nvPr/>
        </p:nvCxnSpPr>
        <p:spPr>
          <a:xfrm>
            <a:off x="3131840" y="4581128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Organigramme : Connecteur 59"/>
          <p:cNvSpPr/>
          <p:nvPr/>
        </p:nvSpPr>
        <p:spPr>
          <a:xfrm>
            <a:off x="1718558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Organigramme : Connecteur 60"/>
          <p:cNvSpPr/>
          <p:nvPr/>
        </p:nvSpPr>
        <p:spPr>
          <a:xfrm>
            <a:off x="125963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Organigramme : Connecteur 64"/>
          <p:cNvSpPr/>
          <p:nvPr/>
        </p:nvSpPr>
        <p:spPr>
          <a:xfrm>
            <a:off x="2177484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Organigramme : Connecteur 65"/>
          <p:cNvSpPr/>
          <p:nvPr/>
        </p:nvSpPr>
        <p:spPr>
          <a:xfrm>
            <a:off x="1718558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Organigramme : Connecteur 66"/>
          <p:cNvSpPr/>
          <p:nvPr/>
        </p:nvSpPr>
        <p:spPr>
          <a:xfrm>
            <a:off x="1259632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ZoneTexte 69"/>
          <p:cNvSpPr txBox="1"/>
          <p:nvPr/>
        </p:nvSpPr>
        <p:spPr>
          <a:xfrm>
            <a:off x="4067944" y="4901098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1" name="Organigramme : Connecteur 70"/>
          <p:cNvSpPr/>
          <p:nvPr/>
        </p:nvSpPr>
        <p:spPr>
          <a:xfrm>
            <a:off x="2177484" y="5085184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2" name="Connecteur droit avec flèche 71"/>
          <p:cNvCxnSpPr/>
          <p:nvPr/>
        </p:nvCxnSpPr>
        <p:spPr>
          <a:xfrm>
            <a:off x="3131840" y="5229200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4" name="ZoneTexte 73"/>
          <p:cNvSpPr txBox="1"/>
          <p:nvPr/>
        </p:nvSpPr>
        <p:spPr>
          <a:xfrm>
            <a:off x="4040068" y="5549170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75" name="Connecteur droit avec flèche 74"/>
          <p:cNvCxnSpPr/>
          <p:nvPr/>
        </p:nvCxnSpPr>
        <p:spPr>
          <a:xfrm>
            <a:off x="3131840" y="587727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6" name="Organigramme : Connecteur 75"/>
          <p:cNvSpPr/>
          <p:nvPr/>
        </p:nvSpPr>
        <p:spPr>
          <a:xfrm>
            <a:off x="1718558" y="5085184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Organigramme : Connecteur 76"/>
          <p:cNvSpPr/>
          <p:nvPr/>
        </p:nvSpPr>
        <p:spPr>
          <a:xfrm>
            <a:off x="1259632" y="508518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Organigramme : Connecteur 80"/>
          <p:cNvSpPr/>
          <p:nvPr/>
        </p:nvSpPr>
        <p:spPr>
          <a:xfrm>
            <a:off x="2177484" y="573325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Organigramme : Connecteur 81"/>
          <p:cNvSpPr/>
          <p:nvPr/>
        </p:nvSpPr>
        <p:spPr>
          <a:xfrm>
            <a:off x="1718558" y="573325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Organigramme : Connecteur 82"/>
          <p:cNvSpPr/>
          <p:nvPr/>
        </p:nvSpPr>
        <p:spPr>
          <a:xfrm>
            <a:off x="1259632" y="573325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Organigramme : Connecteur 88"/>
          <p:cNvSpPr/>
          <p:nvPr/>
        </p:nvSpPr>
        <p:spPr>
          <a:xfrm>
            <a:off x="7227170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Organigramme : Connecteur 89"/>
          <p:cNvSpPr/>
          <p:nvPr/>
        </p:nvSpPr>
        <p:spPr>
          <a:xfrm>
            <a:off x="6763681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Organigramme : Connecteur 90"/>
          <p:cNvSpPr/>
          <p:nvPr/>
        </p:nvSpPr>
        <p:spPr>
          <a:xfrm>
            <a:off x="630019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Organigramme : Connecteur 91"/>
          <p:cNvSpPr/>
          <p:nvPr/>
        </p:nvSpPr>
        <p:spPr>
          <a:xfrm>
            <a:off x="7227170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Organigramme : Connecteur 92"/>
          <p:cNvSpPr/>
          <p:nvPr/>
        </p:nvSpPr>
        <p:spPr>
          <a:xfrm>
            <a:off x="6763681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Organigramme : Connecteur 93"/>
          <p:cNvSpPr/>
          <p:nvPr/>
        </p:nvSpPr>
        <p:spPr>
          <a:xfrm>
            <a:off x="630019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Organigramme : Connecteur 94"/>
          <p:cNvSpPr/>
          <p:nvPr/>
        </p:nvSpPr>
        <p:spPr>
          <a:xfrm>
            <a:off x="7227170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Organigramme : Connecteur 95"/>
          <p:cNvSpPr/>
          <p:nvPr/>
        </p:nvSpPr>
        <p:spPr>
          <a:xfrm>
            <a:off x="6763681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Organigramme : Connecteur 96"/>
          <p:cNvSpPr/>
          <p:nvPr/>
        </p:nvSpPr>
        <p:spPr>
          <a:xfrm>
            <a:off x="6300192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Organigramme : Connecteur 97"/>
          <p:cNvSpPr/>
          <p:nvPr/>
        </p:nvSpPr>
        <p:spPr>
          <a:xfrm>
            <a:off x="7227170" y="5085184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Organigramme : Connecteur 98"/>
          <p:cNvSpPr/>
          <p:nvPr/>
        </p:nvSpPr>
        <p:spPr>
          <a:xfrm>
            <a:off x="6763681" y="508518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Organigramme : Connecteur 99"/>
          <p:cNvSpPr/>
          <p:nvPr/>
        </p:nvSpPr>
        <p:spPr>
          <a:xfrm>
            <a:off x="6300192" y="508518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Organigramme : Connecteur 100"/>
          <p:cNvSpPr/>
          <p:nvPr/>
        </p:nvSpPr>
        <p:spPr>
          <a:xfrm>
            <a:off x="7227170" y="573325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Organigramme : Connecteur 101"/>
          <p:cNvSpPr/>
          <p:nvPr/>
        </p:nvSpPr>
        <p:spPr>
          <a:xfrm>
            <a:off x="6763681" y="573325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Organigramme : Connecteur 102"/>
          <p:cNvSpPr/>
          <p:nvPr/>
        </p:nvSpPr>
        <p:spPr>
          <a:xfrm>
            <a:off x="6300192" y="573325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9672" y="1196752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08104" y="548680"/>
            <a:ext cx="3124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JavaScript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07704" y="4437112"/>
            <a:ext cx="2147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Python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804248" y="5229200"/>
            <a:ext cx="1305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C++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87624" y="188640"/>
            <a:ext cx="1125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Scala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79512" y="692696"/>
            <a:ext cx="1354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Groovy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339752" y="548680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Clojure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3995936" y="980728"/>
            <a:ext cx="1053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Kotlin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79512" y="2924944"/>
            <a:ext cx="1590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Ruby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611560" y="2060848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JRuby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012160" y="3717032"/>
            <a:ext cx="1333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Unity3D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6372200" y="2204864"/>
            <a:ext cx="1337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Android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9672" y="1196752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08104" y="548680"/>
            <a:ext cx="3124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JavaScript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07704" y="4437112"/>
            <a:ext cx="2147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Python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804248" y="5229200"/>
            <a:ext cx="1305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C++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87624" y="188640"/>
            <a:ext cx="1125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Scala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79512" y="692696"/>
            <a:ext cx="1354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Groovy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339752" y="548680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Clojure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3995936" y="980728"/>
            <a:ext cx="1053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Kotlin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79512" y="2924944"/>
            <a:ext cx="1590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Ruby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611560" y="2060848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JRuby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012160" y="3717032"/>
            <a:ext cx="1333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Unity3D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6372200" y="2204864"/>
            <a:ext cx="1337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Android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7452320" y="2924944"/>
            <a:ext cx="948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Netty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188640" y="0"/>
            <a:ext cx="11730658" cy="6971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2987824" y="3140968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TODO : 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Capture des sites</a:t>
            </a:r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:\Users\HOME\Desktop\Présentation RX\PPT\images\microsoft-80658_128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0192" y="836712"/>
            <a:ext cx="2639616" cy="1319808"/>
          </a:xfrm>
          <a:prstGeom prst="rect">
            <a:avLst/>
          </a:prstGeom>
          <a:noFill/>
        </p:spPr>
      </p:pic>
      <p:cxnSp>
        <p:nvCxnSpPr>
          <p:cNvPr id="10" name="Connecteur droit avec flèche 9"/>
          <p:cNvCxnSpPr/>
          <p:nvPr/>
        </p:nvCxnSpPr>
        <p:spPr>
          <a:xfrm>
            <a:off x="827584" y="692696"/>
            <a:ext cx="0" cy="576064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95536" y="1016732"/>
            <a:ext cx="864096" cy="2880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6">
                    <a:lumMod val="75000"/>
                  </a:schemeClr>
                </a:solidFill>
              </a:rPr>
              <a:t>2009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691680" y="991471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accent1">
                    <a:lumMod val="75000"/>
                  </a:schemeClr>
                </a:solidFill>
                <a:latin typeface="Fira Sans Light" pitchFamily="34" charset="0"/>
                <a:ea typeface="Fira Sans Light" pitchFamily="34" charset="0"/>
              </a:rPr>
              <a:t>Reactive</a:t>
            </a:r>
            <a:r>
              <a:rPr lang="fr-FR" dirty="0" smtClean="0">
                <a:solidFill>
                  <a:schemeClr val="accent1">
                    <a:lumMod val="75000"/>
                  </a:schemeClr>
                </a:solidFill>
                <a:latin typeface="Fira Sans Light" pitchFamily="34" charset="0"/>
                <a:ea typeface="Fira Sans Light" pitchFamily="34" charset="0"/>
              </a:rPr>
              <a:t> Extensions pour .NET 3.5</a:t>
            </a:r>
            <a:endParaRPr lang="fr-FR" dirty="0">
              <a:solidFill>
                <a:schemeClr val="accent1">
                  <a:lumMod val="75000"/>
                </a:schemeClr>
              </a:solidFill>
              <a:latin typeface="Fira Sans Light" pitchFamily="34" charset="0"/>
              <a:ea typeface="Fira Sans Light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1691680" y="3068960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solidFill>
                  <a:schemeClr val="accent1">
                    <a:lumMod val="75000"/>
                  </a:schemeClr>
                </a:solidFill>
                <a:latin typeface="Fira Sans Light" pitchFamily="34" charset="0"/>
                <a:ea typeface="Fira Sans Light" pitchFamily="34" charset="0"/>
              </a:rPr>
              <a:t>Reactive</a:t>
            </a:r>
            <a:r>
              <a:rPr lang="fr-FR" sz="1600" dirty="0" smtClean="0">
                <a:solidFill>
                  <a:schemeClr val="accent1">
                    <a:lumMod val="75000"/>
                  </a:schemeClr>
                </a:solidFill>
                <a:latin typeface="Fira Sans Light" pitchFamily="34" charset="0"/>
                <a:ea typeface="Fira Sans Light" pitchFamily="34" charset="0"/>
              </a:rPr>
              <a:t> </a:t>
            </a:r>
            <a:r>
              <a:rPr lang="fr-FR" dirty="0" smtClean="0">
                <a:solidFill>
                  <a:schemeClr val="accent1">
                    <a:lumMod val="75000"/>
                  </a:schemeClr>
                </a:solidFill>
                <a:latin typeface="Fira Sans Light" pitchFamily="34" charset="0"/>
                <a:ea typeface="Fira Sans Light" pitchFamily="34" charset="0"/>
              </a:rPr>
              <a:t>Extensions</a:t>
            </a:r>
            <a:r>
              <a:rPr lang="fr-FR" sz="1600" dirty="0" smtClean="0">
                <a:solidFill>
                  <a:schemeClr val="accent1">
                    <a:lumMod val="75000"/>
                  </a:schemeClr>
                </a:solidFill>
                <a:latin typeface="Fira Sans Light" pitchFamily="34" charset="0"/>
                <a:ea typeface="Fira Sans Light" pitchFamily="34" charset="0"/>
              </a:rPr>
              <a:t> pour Java</a:t>
            </a:r>
            <a:endParaRPr lang="fr-FR" sz="1600" dirty="0">
              <a:solidFill>
                <a:schemeClr val="accent1">
                  <a:lumMod val="75000"/>
                </a:schemeClr>
              </a:solidFill>
              <a:latin typeface="Fira Sans Light" pitchFamily="34" charset="0"/>
              <a:ea typeface="Fira Sans Light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95536" y="3094221"/>
            <a:ext cx="864096" cy="2880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6">
                    <a:lumMod val="75000"/>
                  </a:schemeClr>
                </a:solidFill>
              </a:rPr>
              <a:t>2013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5536" y="1772816"/>
            <a:ext cx="864096" cy="2880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6">
                    <a:lumMod val="75000"/>
                  </a:schemeClr>
                </a:solidFill>
              </a:rPr>
              <a:t>2012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79512" y="4966429"/>
            <a:ext cx="129614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6">
                    <a:lumMod val="75000"/>
                  </a:schemeClr>
                </a:solidFill>
              </a:rPr>
              <a:t>2013, 2014</a:t>
            </a:r>
          </a:p>
        </p:txBody>
      </p:sp>
      <p:pic>
        <p:nvPicPr>
          <p:cNvPr id="1034" name="Picture 10" descr="https://pr.netflix.com/customcontentgroup/667/Netflix_Web_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2636912"/>
            <a:ext cx="2520280" cy="1260140"/>
          </a:xfrm>
          <a:prstGeom prst="rect">
            <a:avLst/>
          </a:prstGeom>
          <a:noFill/>
        </p:spPr>
      </p:pic>
      <p:sp>
        <p:nvSpPr>
          <p:cNvPr id="22" name="ZoneTexte 21"/>
          <p:cNvSpPr txBox="1"/>
          <p:nvPr/>
        </p:nvSpPr>
        <p:spPr>
          <a:xfrm>
            <a:off x="1691680" y="1747555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accent1">
                    <a:lumMod val="75000"/>
                  </a:schemeClr>
                </a:solidFill>
                <a:latin typeface="Fira Sans Light" pitchFamily="34" charset="0"/>
                <a:ea typeface="Fira Sans Light" pitchFamily="34" charset="0"/>
              </a:rPr>
              <a:t>Reactive</a:t>
            </a:r>
            <a:r>
              <a:rPr lang="fr-FR" sz="1600" dirty="0" smtClean="0">
                <a:solidFill>
                  <a:schemeClr val="accent1">
                    <a:lumMod val="75000"/>
                  </a:schemeClr>
                </a:solidFill>
                <a:latin typeface="Fira Sans Light" pitchFamily="34" charset="0"/>
                <a:ea typeface="Fira Sans Light" pitchFamily="34" charset="0"/>
              </a:rPr>
              <a:t> Extensions pour JavaScript</a:t>
            </a:r>
            <a:endParaRPr lang="fr-FR" sz="1600" dirty="0">
              <a:solidFill>
                <a:schemeClr val="accent1">
                  <a:lumMod val="75000"/>
                </a:schemeClr>
              </a:solidFill>
              <a:latin typeface="Fira Sans Light" pitchFamily="34" charset="0"/>
              <a:ea typeface="Fira Sans Light" pitchFamily="34" charset="0"/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1691680" y="4941168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solidFill>
                  <a:schemeClr val="accent1">
                    <a:lumMod val="75000"/>
                  </a:schemeClr>
                </a:solidFill>
                <a:latin typeface="Fira Sans Light" pitchFamily="34" charset="0"/>
                <a:ea typeface="Fira Sans Light" pitchFamily="34" charset="0"/>
              </a:rPr>
              <a:t>Reactive</a:t>
            </a:r>
            <a:r>
              <a:rPr lang="fr-FR" sz="1600" dirty="0" smtClean="0">
                <a:solidFill>
                  <a:schemeClr val="accent1">
                    <a:lumMod val="75000"/>
                  </a:schemeClr>
                </a:solidFill>
                <a:latin typeface="Fira Sans Light" pitchFamily="34" charset="0"/>
                <a:ea typeface="Fira Sans Light" pitchFamily="34" charset="0"/>
              </a:rPr>
              <a:t> </a:t>
            </a:r>
            <a:r>
              <a:rPr lang="fr-FR" dirty="0" smtClean="0">
                <a:solidFill>
                  <a:schemeClr val="accent1">
                    <a:lumMod val="75000"/>
                  </a:schemeClr>
                </a:solidFill>
                <a:latin typeface="Fira Sans Light" pitchFamily="34" charset="0"/>
                <a:ea typeface="Fira Sans Light" pitchFamily="34" charset="0"/>
              </a:rPr>
              <a:t>Extensions</a:t>
            </a:r>
            <a:r>
              <a:rPr lang="fr-FR" sz="1600" dirty="0" smtClean="0">
                <a:solidFill>
                  <a:schemeClr val="accent1">
                    <a:lumMod val="75000"/>
                  </a:schemeClr>
                </a:solidFill>
                <a:latin typeface="Fira Sans Light" pitchFamily="34" charset="0"/>
                <a:ea typeface="Fira Sans Light" pitchFamily="34" charset="0"/>
              </a:rPr>
              <a:t> pour C++, Ruby,  Python</a:t>
            </a:r>
            <a:endParaRPr lang="fr-FR" sz="1600" dirty="0">
              <a:solidFill>
                <a:schemeClr val="accent1">
                  <a:lumMod val="75000"/>
                </a:schemeClr>
              </a:solidFill>
              <a:latin typeface="Fira Sans Light" pitchFamily="34" charset="0"/>
              <a:ea typeface="Fira Sans Light" pitchFamily="34" charset="0"/>
            </a:endParaRPr>
          </a:p>
        </p:txBody>
      </p:sp>
      <p:pic>
        <p:nvPicPr>
          <p:cNvPr id="1036" name="Picture 12" descr="ReactiveX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2240" y="4149080"/>
            <a:ext cx="1905000" cy="1905000"/>
          </a:xfrm>
          <a:prstGeom prst="rect">
            <a:avLst/>
          </a:prstGeom>
          <a:noFill/>
        </p:spPr>
      </p:pic>
      <p:sp>
        <p:nvSpPr>
          <p:cNvPr id="25" name="ZoneTexte 24"/>
          <p:cNvSpPr txBox="1"/>
          <p:nvPr/>
        </p:nvSpPr>
        <p:spPr>
          <a:xfrm>
            <a:off x="4932040" y="6197242"/>
            <a:ext cx="1654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accent6"/>
                </a:solidFill>
                <a:latin typeface="Aint Nothing Fancy" pitchFamily="2" charset="0"/>
              </a:rPr>
              <a:t>nouveau logo</a:t>
            </a:r>
            <a:endParaRPr lang="fr-FR" sz="2000" dirty="0">
              <a:solidFill>
                <a:schemeClr val="accent6"/>
              </a:solidFill>
              <a:latin typeface="Aint Nothing Fancy" pitchFamily="2" charset="0"/>
            </a:endParaRPr>
          </a:p>
        </p:txBody>
      </p:sp>
      <p:sp>
        <p:nvSpPr>
          <p:cNvPr id="27" name="Forme libre 26"/>
          <p:cNvSpPr/>
          <p:nvPr/>
        </p:nvSpPr>
        <p:spPr>
          <a:xfrm>
            <a:off x="6625087" y="6055743"/>
            <a:ext cx="646981" cy="319178"/>
          </a:xfrm>
          <a:custGeom>
            <a:avLst/>
            <a:gdLst>
              <a:gd name="connsiteX0" fmla="*/ 0 w 646981"/>
              <a:gd name="connsiteY0" fmla="*/ 319178 h 319178"/>
              <a:gd name="connsiteX1" fmla="*/ 405441 w 646981"/>
              <a:gd name="connsiteY1" fmla="*/ 250166 h 319178"/>
              <a:gd name="connsiteX2" fmla="*/ 646981 w 646981"/>
              <a:gd name="connsiteY2" fmla="*/ 0 h 319178"/>
              <a:gd name="connsiteX3" fmla="*/ 646981 w 646981"/>
              <a:gd name="connsiteY3" fmla="*/ 0 h 319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6981" h="319178">
                <a:moveTo>
                  <a:pt x="0" y="319178"/>
                </a:moveTo>
                <a:cubicBezTo>
                  <a:pt x="148805" y="311270"/>
                  <a:pt x="297611" y="303362"/>
                  <a:pt x="405441" y="250166"/>
                </a:cubicBezTo>
                <a:cubicBezTo>
                  <a:pt x="513271" y="196970"/>
                  <a:pt x="646981" y="0"/>
                  <a:pt x="646981" y="0"/>
                </a:cubicBezTo>
                <a:lnTo>
                  <a:pt x="646981" y="0"/>
                </a:lnTo>
              </a:path>
            </a:pathLst>
          </a:cu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OME\Desktop\Présentation RX\PPT\11-Cambridge\Cambridge-05-dark-met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611560" y="2348880"/>
            <a:ext cx="822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-------------------------------------------------------------------------------------------------------------------</a:t>
            </a:r>
            <a:endParaRPr lang="fr-FR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4067944" y="2308810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113588" y="263691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021816" y="2956882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3131840" y="3284984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Connecteur 30"/>
          <p:cNvSpPr/>
          <p:nvPr/>
        </p:nvSpPr>
        <p:spPr>
          <a:xfrm>
            <a:off x="2177484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Organigramme : Connecteur 31"/>
          <p:cNvSpPr/>
          <p:nvPr/>
        </p:nvSpPr>
        <p:spPr>
          <a:xfrm>
            <a:off x="1718558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Connecteur 32"/>
          <p:cNvSpPr/>
          <p:nvPr/>
        </p:nvSpPr>
        <p:spPr>
          <a:xfrm>
            <a:off x="125963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/>
          <p:cNvSpPr txBox="1"/>
          <p:nvPr/>
        </p:nvSpPr>
        <p:spPr>
          <a:xfrm>
            <a:off x="4067944" y="3604954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55" name="Organigramme : Connecteur 54"/>
          <p:cNvSpPr/>
          <p:nvPr/>
        </p:nvSpPr>
        <p:spPr>
          <a:xfrm>
            <a:off x="2177484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" name="Connecteur droit avec flèche 55"/>
          <p:cNvCxnSpPr/>
          <p:nvPr/>
        </p:nvCxnSpPr>
        <p:spPr>
          <a:xfrm>
            <a:off x="3131840" y="3933056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4040068" y="4253026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59" name="Connecteur droit avec flèche 58"/>
          <p:cNvCxnSpPr/>
          <p:nvPr/>
        </p:nvCxnSpPr>
        <p:spPr>
          <a:xfrm>
            <a:off x="3131840" y="4581128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Organigramme : Connecteur 59"/>
          <p:cNvSpPr/>
          <p:nvPr/>
        </p:nvSpPr>
        <p:spPr>
          <a:xfrm>
            <a:off x="1718558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Organigramme : Connecteur 60"/>
          <p:cNvSpPr/>
          <p:nvPr/>
        </p:nvSpPr>
        <p:spPr>
          <a:xfrm>
            <a:off x="125963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Organigramme : Connecteur 64"/>
          <p:cNvSpPr/>
          <p:nvPr/>
        </p:nvSpPr>
        <p:spPr>
          <a:xfrm>
            <a:off x="2177484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Organigramme : Connecteur 65"/>
          <p:cNvSpPr/>
          <p:nvPr/>
        </p:nvSpPr>
        <p:spPr>
          <a:xfrm>
            <a:off x="1718558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Organigramme : Connecteur 66"/>
          <p:cNvSpPr/>
          <p:nvPr/>
        </p:nvSpPr>
        <p:spPr>
          <a:xfrm>
            <a:off x="1259632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ZoneTexte 69"/>
          <p:cNvSpPr txBox="1"/>
          <p:nvPr/>
        </p:nvSpPr>
        <p:spPr>
          <a:xfrm>
            <a:off x="4067944" y="4901098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1" name="Organigramme : Connecteur 70"/>
          <p:cNvSpPr/>
          <p:nvPr/>
        </p:nvSpPr>
        <p:spPr>
          <a:xfrm>
            <a:off x="2177484" y="5085184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2" name="Connecteur droit avec flèche 71"/>
          <p:cNvCxnSpPr/>
          <p:nvPr/>
        </p:nvCxnSpPr>
        <p:spPr>
          <a:xfrm>
            <a:off x="3131840" y="5229200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4" name="ZoneTexte 73"/>
          <p:cNvSpPr txBox="1"/>
          <p:nvPr/>
        </p:nvSpPr>
        <p:spPr>
          <a:xfrm>
            <a:off x="4040068" y="5549170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75" name="Connecteur droit avec flèche 74"/>
          <p:cNvCxnSpPr/>
          <p:nvPr/>
        </p:nvCxnSpPr>
        <p:spPr>
          <a:xfrm>
            <a:off x="3131840" y="587727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6" name="Organigramme : Connecteur 75"/>
          <p:cNvSpPr/>
          <p:nvPr/>
        </p:nvSpPr>
        <p:spPr>
          <a:xfrm>
            <a:off x="1718558" y="5085184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Organigramme : Connecteur 76"/>
          <p:cNvSpPr/>
          <p:nvPr/>
        </p:nvSpPr>
        <p:spPr>
          <a:xfrm>
            <a:off x="1259632" y="508518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Organigramme : Connecteur 80"/>
          <p:cNvSpPr/>
          <p:nvPr/>
        </p:nvSpPr>
        <p:spPr>
          <a:xfrm>
            <a:off x="2177484" y="573325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Organigramme : Connecteur 81"/>
          <p:cNvSpPr/>
          <p:nvPr/>
        </p:nvSpPr>
        <p:spPr>
          <a:xfrm>
            <a:off x="1718558" y="573325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Organigramme : Connecteur 82"/>
          <p:cNvSpPr/>
          <p:nvPr/>
        </p:nvSpPr>
        <p:spPr>
          <a:xfrm>
            <a:off x="1259632" y="573325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Organigramme : Connecteur 88"/>
          <p:cNvSpPr/>
          <p:nvPr/>
        </p:nvSpPr>
        <p:spPr>
          <a:xfrm>
            <a:off x="7227170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Organigramme : Connecteur 89"/>
          <p:cNvSpPr/>
          <p:nvPr/>
        </p:nvSpPr>
        <p:spPr>
          <a:xfrm>
            <a:off x="6763681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Organigramme : Connecteur 90"/>
          <p:cNvSpPr/>
          <p:nvPr/>
        </p:nvSpPr>
        <p:spPr>
          <a:xfrm>
            <a:off x="630019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Organigramme : Connecteur 91"/>
          <p:cNvSpPr/>
          <p:nvPr/>
        </p:nvSpPr>
        <p:spPr>
          <a:xfrm>
            <a:off x="7227170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Organigramme : Connecteur 92"/>
          <p:cNvSpPr/>
          <p:nvPr/>
        </p:nvSpPr>
        <p:spPr>
          <a:xfrm>
            <a:off x="6763681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Organigramme : Connecteur 93"/>
          <p:cNvSpPr/>
          <p:nvPr/>
        </p:nvSpPr>
        <p:spPr>
          <a:xfrm>
            <a:off x="630019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Organigramme : Connecteur 94"/>
          <p:cNvSpPr/>
          <p:nvPr/>
        </p:nvSpPr>
        <p:spPr>
          <a:xfrm>
            <a:off x="7227170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Organigramme : Connecteur 95"/>
          <p:cNvSpPr/>
          <p:nvPr/>
        </p:nvSpPr>
        <p:spPr>
          <a:xfrm>
            <a:off x="6763681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Organigramme : Connecteur 96"/>
          <p:cNvSpPr/>
          <p:nvPr/>
        </p:nvSpPr>
        <p:spPr>
          <a:xfrm>
            <a:off x="6300192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Organigramme : Connecteur 97"/>
          <p:cNvSpPr/>
          <p:nvPr/>
        </p:nvSpPr>
        <p:spPr>
          <a:xfrm>
            <a:off x="7227170" y="5085184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Organigramme : Connecteur 98"/>
          <p:cNvSpPr/>
          <p:nvPr/>
        </p:nvSpPr>
        <p:spPr>
          <a:xfrm>
            <a:off x="6763681" y="508518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Organigramme : Connecteur 99"/>
          <p:cNvSpPr/>
          <p:nvPr/>
        </p:nvSpPr>
        <p:spPr>
          <a:xfrm>
            <a:off x="6300192" y="508518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Organigramme : Connecteur 100"/>
          <p:cNvSpPr/>
          <p:nvPr/>
        </p:nvSpPr>
        <p:spPr>
          <a:xfrm>
            <a:off x="7227170" y="573325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Organigramme : Connecteur 101"/>
          <p:cNvSpPr/>
          <p:nvPr/>
        </p:nvSpPr>
        <p:spPr>
          <a:xfrm>
            <a:off x="6763681" y="573325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Organigramme : Connecteur 102"/>
          <p:cNvSpPr/>
          <p:nvPr/>
        </p:nvSpPr>
        <p:spPr>
          <a:xfrm>
            <a:off x="6300192" y="573325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ZoneTexte 104"/>
          <p:cNvSpPr txBox="1"/>
          <p:nvPr/>
        </p:nvSpPr>
        <p:spPr>
          <a:xfrm>
            <a:off x="5076056" y="1052736"/>
            <a:ext cx="155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accent6"/>
                </a:solidFill>
                <a:latin typeface="Aint Nothing Fancy" pitchFamily="2" charset="0"/>
              </a:rPr>
              <a:t>synchrone</a:t>
            </a:r>
            <a:endParaRPr lang="fr-FR" sz="2400" dirty="0">
              <a:solidFill>
                <a:schemeClr val="accent6"/>
              </a:solidFill>
              <a:latin typeface="Aint Nothing Fancy" pitchFamily="2" charset="0"/>
            </a:endParaRPr>
          </a:p>
        </p:txBody>
      </p:sp>
      <p:sp>
        <p:nvSpPr>
          <p:cNvPr id="106" name="ZoneTexte 105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107" name="ZoneTexte 106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87" name="ZoneTexte 86"/>
          <p:cNvSpPr txBox="1"/>
          <p:nvPr/>
        </p:nvSpPr>
        <p:spPr>
          <a:xfrm>
            <a:off x="6372200" y="4109010"/>
            <a:ext cx="1188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accent6"/>
                </a:solidFill>
                <a:latin typeface="Aint Nothing Fancy" pitchFamily="2" charset="0"/>
              </a:rPr>
              <a:t>blocage…</a:t>
            </a:r>
            <a:endParaRPr lang="fr-FR" sz="2000" dirty="0">
              <a:solidFill>
                <a:schemeClr val="accent6"/>
              </a:solidFill>
              <a:latin typeface="Aint Nothing Fancy" pitchFamily="2" charset="0"/>
            </a:endParaRPr>
          </a:p>
        </p:txBody>
      </p:sp>
      <p:sp>
        <p:nvSpPr>
          <p:cNvPr id="88" name="ZoneTexte 87"/>
          <p:cNvSpPr txBox="1"/>
          <p:nvPr/>
        </p:nvSpPr>
        <p:spPr>
          <a:xfrm>
            <a:off x="6364782" y="5445224"/>
            <a:ext cx="1188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accent6"/>
                </a:solidFill>
                <a:latin typeface="Aint Nothing Fancy" pitchFamily="2" charset="0"/>
              </a:rPr>
              <a:t>blocage…</a:t>
            </a:r>
            <a:endParaRPr lang="fr-FR" sz="2000" dirty="0">
              <a:solidFill>
                <a:schemeClr val="accent6"/>
              </a:solidFill>
              <a:latin typeface="Aint Nothing Fancy" pitchFamily="2" charset="0"/>
            </a:endParaRPr>
          </a:p>
        </p:txBody>
      </p:sp>
      <p:sp>
        <p:nvSpPr>
          <p:cNvPr id="86" name="ZoneTexte 85"/>
          <p:cNvSpPr txBox="1"/>
          <p:nvPr/>
        </p:nvSpPr>
        <p:spPr>
          <a:xfrm>
            <a:off x="6372200" y="2852936"/>
            <a:ext cx="1188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accent6"/>
                </a:solidFill>
                <a:latin typeface="Aint Nothing Fancy" pitchFamily="2" charset="0"/>
              </a:rPr>
              <a:t>blocage…</a:t>
            </a:r>
            <a:endParaRPr lang="fr-FR" sz="2000" dirty="0">
              <a:solidFill>
                <a:schemeClr val="accent6"/>
              </a:solidFill>
              <a:latin typeface="Aint Nothing Fanc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HOME\Desktop\Présentation RX\PPT\11-Cambridge\Cambridge-00-Un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4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1331640" y="2780928"/>
            <a:ext cx="71519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 smtClean="0">
                <a:solidFill>
                  <a:schemeClr val="bg1"/>
                </a:solidFill>
                <a:latin typeface="Fira Sans SemiBold" pitchFamily="34" charset="0"/>
                <a:ea typeface="Fira Sans SemiBold" pitchFamily="34" charset="0"/>
              </a:rPr>
              <a:t>Reactive</a:t>
            </a:r>
            <a:r>
              <a:rPr lang="fr-FR" sz="6000" dirty="0" smtClean="0">
                <a:solidFill>
                  <a:schemeClr val="bg1"/>
                </a:solidFill>
                <a:latin typeface="Fira Sans SemiBold" pitchFamily="34" charset="0"/>
                <a:ea typeface="Fira Sans SemiBold" pitchFamily="34" charset="0"/>
              </a:rPr>
              <a:t> Extensions</a:t>
            </a:r>
            <a:endParaRPr lang="fr-FR" sz="6000" dirty="0">
              <a:solidFill>
                <a:schemeClr val="bg1"/>
              </a:solidFill>
              <a:latin typeface="Fira Sans SemiBold" pitchFamily="34" charset="0"/>
              <a:ea typeface="Fira Sans SemiBold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331640" y="2780928"/>
            <a:ext cx="71519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 smtClean="0">
                <a:solidFill>
                  <a:srgbClr val="505F7C"/>
                </a:solidFill>
                <a:latin typeface="Fira Sans SemiBold" pitchFamily="34" charset="0"/>
                <a:ea typeface="Fira Sans SemiBold" pitchFamily="34" charset="0"/>
              </a:rPr>
              <a:t>Reactive</a:t>
            </a:r>
            <a:r>
              <a:rPr lang="fr-FR" sz="6000" dirty="0" smtClean="0">
                <a:solidFill>
                  <a:srgbClr val="505F7C"/>
                </a:solidFill>
                <a:latin typeface="Fira Sans SemiBold" pitchFamily="34" charset="0"/>
                <a:ea typeface="Fira Sans SemiBold" pitchFamily="34" charset="0"/>
              </a:rPr>
              <a:t> Extensions</a:t>
            </a:r>
            <a:endParaRPr lang="fr-FR" sz="6000" dirty="0">
              <a:solidFill>
                <a:srgbClr val="505F7C"/>
              </a:solidFill>
              <a:latin typeface="Fira Sans SemiBold" pitchFamily="34" charset="0"/>
              <a:ea typeface="Fira Sans SemiBold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HOME\Desktop\Présentation RX\PPT\11-Cambridge\Cambridge-00-Un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4"/>
          </a:xfrm>
          <a:prstGeom prst="rect">
            <a:avLst/>
          </a:prstGeom>
          <a:noFill/>
        </p:spPr>
      </p:pic>
      <p:sp>
        <p:nvSpPr>
          <p:cNvPr id="3" name="ZoneTexte 2"/>
          <p:cNvSpPr txBox="1"/>
          <p:nvPr/>
        </p:nvSpPr>
        <p:spPr>
          <a:xfrm>
            <a:off x="755576" y="692696"/>
            <a:ext cx="7497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Functionnal</a:t>
            </a:r>
            <a:r>
              <a:rPr lang="fr-FR" sz="36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 </a:t>
            </a:r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Reactive</a:t>
            </a:r>
            <a:r>
              <a:rPr lang="fr-FR" sz="36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 </a:t>
            </a:r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Programming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508104" y="4365104"/>
            <a:ext cx="3305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accent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int Nothing Fancy" pitchFamily="2" charset="0"/>
              </a:rPr>
              <a:t>S’exécute sur le thread UI</a:t>
            </a:r>
            <a:endParaRPr lang="fr-FR" sz="2000" dirty="0">
              <a:solidFill>
                <a:schemeClr val="accent6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int Nothing Fancy" pitchFamily="2" charset="0"/>
            </a:endParaRPr>
          </a:p>
        </p:txBody>
      </p:sp>
      <p:cxnSp>
        <p:nvCxnSpPr>
          <p:cNvPr id="14" name="Connecteur en arc 13"/>
          <p:cNvCxnSpPr/>
          <p:nvPr/>
        </p:nvCxnSpPr>
        <p:spPr>
          <a:xfrm rot="10800000" flipV="1">
            <a:off x="4788024" y="4509120"/>
            <a:ext cx="720080" cy="432048"/>
          </a:xfrm>
          <a:prstGeom prst="curvedConnector3">
            <a:avLst>
              <a:gd name="adj1" fmla="val 34426"/>
            </a:avLst>
          </a:prstGeom>
          <a:ln>
            <a:prstDash val="sysDot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971600" y="2780928"/>
            <a:ext cx="3284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chemeClr val="bg1"/>
                </a:solidFill>
                <a:latin typeface="Fira Sans Book" pitchFamily="34" charset="0"/>
                <a:ea typeface="Fira Sans Book" pitchFamily="34" charset="0"/>
              </a:rPr>
              <a:t>Retour aux sources</a:t>
            </a:r>
            <a:endParaRPr lang="fr-FR" sz="2800" dirty="0">
              <a:solidFill>
                <a:schemeClr val="bg1"/>
              </a:solidFill>
              <a:latin typeface="Fira Sans Book" pitchFamily="34" charset="0"/>
              <a:ea typeface="Fira Sans Book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467544" y="4437112"/>
            <a:ext cx="41857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var </a:t>
            </a:r>
            <a:r>
              <a:rPr lang="fr-FR" sz="2000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userChoices</a:t>
            </a:r>
            <a:r>
              <a:rPr lang="fr-FR" sz="2000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</a:p>
          <a:p>
            <a:r>
              <a:rPr lang="fr-FR" sz="2000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sz="2000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user.movies.foreach</a:t>
            </a:r>
            <a:r>
              <a:rPr lang="fr-FR" sz="2000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endParaRPr lang="fr-FR" sz="2000" dirty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HOME\Desktop\Présentation RX\PPT\11-Cambridge\Cambridge-00-Un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HOME\Desktop\Présentation RX\PPT\11-Cambridge\Cambridge-02-sta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22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11-Cambridge\Cambridge-03-rid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OME\Desktop\Présentation RX\PPT\11-Cambridge\Cambridge-05-dark-met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HOME\Desktop\Présentation RX\PPT\11-Cambridge\Cam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HOME\Desktop\Présentation RX\PPT\11-Cambridge\Cambridge-08-blu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622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ZoneTexte 104"/>
          <p:cNvSpPr txBox="1"/>
          <p:nvPr/>
        </p:nvSpPr>
        <p:spPr>
          <a:xfrm>
            <a:off x="5076056" y="1052736"/>
            <a:ext cx="172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accent6"/>
                </a:solidFill>
                <a:latin typeface="Aint Nothing Fancy" pitchFamily="2" charset="0"/>
              </a:rPr>
              <a:t>a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  <a:latin typeface="Aint Nothing Fancy" pitchFamily="2" charset="0"/>
              </a:rPr>
              <a:t>synchrone</a:t>
            </a:r>
            <a:endParaRPr lang="fr-FR" sz="2400" dirty="0">
              <a:solidFill>
                <a:schemeClr val="bg1">
                  <a:lumMod val="75000"/>
                </a:schemeClr>
              </a:solidFill>
              <a:latin typeface="Aint Nothing Fancy" pitchFamily="2" charset="0"/>
            </a:endParaRPr>
          </a:p>
        </p:txBody>
      </p:sp>
      <p:sp>
        <p:nvSpPr>
          <p:cNvPr id="84" name="ZoneTexte 83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85" name="ZoneTexte 84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3707904" y="2308810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113588" y="263691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ZoneTexte 104"/>
          <p:cNvSpPr txBox="1"/>
          <p:nvPr/>
        </p:nvSpPr>
        <p:spPr>
          <a:xfrm>
            <a:off x="5076056" y="1052736"/>
            <a:ext cx="172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accent6"/>
                </a:solidFill>
                <a:latin typeface="Aint Nothing Fancy" pitchFamily="2" charset="0"/>
              </a:rPr>
              <a:t>a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  <a:latin typeface="Aint Nothing Fancy" pitchFamily="2" charset="0"/>
              </a:rPr>
              <a:t>synchrone</a:t>
            </a:r>
            <a:endParaRPr lang="fr-FR" sz="2400" dirty="0">
              <a:solidFill>
                <a:schemeClr val="bg1">
                  <a:lumMod val="75000"/>
                </a:schemeClr>
              </a:solidFill>
              <a:latin typeface="Aint Nothing Fancy" pitchFamily="2" charset="0"/>
            </a:endParaRPr>
          </a:p>
        </p:txBody>
      </p:sp>
      <p:sp>
        <p:nvSpPr>
          <p:cNvPr id="84" name="ZoneTexte 83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85" name="ZoneTexte 84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3707904" y="2308810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113588" y="263691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3851920" y="295688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3131840" y="3284984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Connecteur 30"/>
          <p:cNvSpPr/>
          <p:nvPr/>
        </p:nvSpPr>
        <p:spPr>
          <a:xfrm>
            <a:off x="2177484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Organigramme : Connecteur 31"/>
          <p:cNvSpPr/>
          <p:nvPr/>
        </p:nvSpPr>
        <p:spPr>
          <a:xfrm>
            <a:off x="1718558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Connecteur 32"/>
          <p:cNvSpPr/>
          <p:nvPr/>
        </p:nvSpPr>
        <p:spPr>
          <a:xfrm>
            <a:off x="125963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Organigramme : Connecteur 88"/>
          <p:cNvSpPr/>
          <p:nvPr/>
        </p:nvSpPr>
        <p:spPr>
          <a:xfrm>
            <a:off x="7227170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Organigramme : Connecteur 89"/>
          <p:cNvSpPr/>
          <p:nvPr/>
        </p:nvSpPr>
        <p:spPr>
          <a:xfrm>
            <a:off x="6763681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Organigramme : Connecteur 90"/>
          <p:cNvSpPr/>
          <p:nvPr/>
        </p:nvSpPr>
        <p:spPr>
          <a:xfrm>
            <a:off x="630019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ZoneTexte 104"/>
          <p:cNvSpPr txBox="1"/>
          <p:nvPr/>
        </p:nvSpPr>
        <p:spPr>
          <a:xfrm>
            <a:off x="5076056" y="1052736"/>
            <a:ext cx="172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accent6"/>
                </a:solidFill>
                <a:latin typeface="Aint Nothing Fancy" pitchFamily="2" charset="0"/>
              </a:rPr>
              <a:t>a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  <a:latin typeface="Aint Nothing Fancy" pitchFamily="2" charset="0"/>
              </a:rPr>
              <a:t>synchrone</a:t>
            </a:r>
            <a:endParaRPr lang="fr-FR" sz="2400" dirty="0">
              <a:solidFill>
                <a:schemeClr val="bg1">
                  <a:lumMod val="75000"/>
                </a:schemeClr>
              </a:solidFill>
              <a:latin typeface="Aint Nothing Fancy" pitchFamily="2" charset="0"/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3707904" y="2308810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113588" y="263691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3851920" y="295688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3131840" y="3284984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Connecteur 30"/>
          <p:cNvSpPr/>
          <p:nvPr/>
        </p:nvSpPr>
        <p:spPr>
          <a:xfrm>
            <a:off x="2177484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Organigramme : Connecteur 31"/>
          <p:cNvSpPr/>
          <p:nvPr/>
        </p:nvSpPr>
        <p:spPr>
          <a:xfrm>
            <a:off x="1718558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Connecteur 32"/>
          <p:cNvSpPr/>
          <p:nvPr/>
        </p:nvSpPr>
        <p:spPr>
          <a:xfrm>
            <a:off x="125963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Organigramme : Connecteur 54"/>
          <p:cNvSpPr/>
          <p:nvPr/>
        </p:nvSpPr>
        <p:spPr>
          <a:xfrm>
            <a:off x="2177484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" name="Connecteur droit avec flèche 55"/>
          <p:cNvCxnSpPr/>
          <p:nvPr/>
        </p:nvCxnSpPr>
        <p:spPr>
          <a:xfrm>
            <a:off x="3131840" y="3933056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Organigramme : Connecteur 59"/>
          <p:cNvSpPr/>
          <p:nvPr/>
        </p:nvSpPr>
        <p:spPr>
          <a:xfrm>
            <a:off x="1718558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Organigramme : Connecteur 60"/>
          <p:cNvSpPr/>
          <p:nvPr/>
        </p:nvSpPr>
        <p:spPr>
          <a:xfrm>
            <a:off x="125963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Organigramme : Connecteur 88"/>
          <p:cNvSpPr/>
          <p:nvPr/>
        </p:nvSpPr>
        <p:spPr>
          <a:xfrm>
            <a:off x="7227170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Organigramme : Connecteur 89"/>
          <p:cNvSpPr/>
          <p:nvPr/>
        </p:nvSpPr>
        <p:spPr>
          <a:xfrm>
            <a:off x="6763681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Organigramme : Connecteur 90"/>
          <p:cNvSpPr/>
          <p:nvPr/>
        </p:nvSpPr>
        <p:spPr>
          <a:xfrm>
            <a:off x="630019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Organigramme : Connecteur 91"/>
          <p:cNvSpPr/>
          <p:nvPr/>
        </p:nvSpPr>
        <p:spPr>
          <a:xfrm>
            <a:off x="7227170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Organigramme : Connecteur 92"/>
          <p:cNvSpPr/>
          <p:nvPr/>
        </p:nvSpPr>
        <p:spPr>
          <a:xfrm>
            <a:off x="6763681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Organigramme : Connecteur 93"/>
          <p:cNvSpPr/>
          <p:nvPr/>
        </p:nvSpPr>
        <p:spPr>
          <a:xfrm>
            <a:off x="630019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ZoneTexte 104"/>
          <p:cNvSpPr txBox="1"/>
          <p:nvPr/>
        </p:nvSpPr>
        <p:spPr>
          <a:xfrm>
            <a:off x="5076056" y="1052736"/>
            <a:ext cx="172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accent6"/>
                </a:solidFill>
                <a:latin typeface="Aint Nothing Fancy" pitchFamily="2" charset="0"/>
              </a:rPr>
              <a:t>a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  <a:latin typeface="Aint Nothing Fancy" pitchFamily="2" charset="0"/>
              </a:rPr>
              <a:t>synchrone</a:t>
            </a:r>
            <a:endParaRPr lang="fr-FR" sz="2400" dirty="0">
              <a:solidFill>
                <a:schemeClr val="bg1">
                  <a:lumMod val="75000"/>
                </a:schemeClr>
              </a:solidFill>
              <a:latin typeface="Aint Nothing Fancy" pitchFamily="2" charset="0"/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3851920" y="3604954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3707904" y="2308810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113588" y="263691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3851920" y="295688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3131840" y="3284984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Connecteur 30"/>
          <p:cNvSpPr/>
          <p:nvPr/>
        </p:nvSpPr>
        <p:spPr>
          <a:xfrm>
            <a:off x="2177484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Organigramme : Connecteur 31"/>
          <p:cNvSpPr/>
          <p:nvPr/>
        </p:nvSpPr>
        <p:spPr>
          <a:xfrm>
            <a:off x="1718558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Connecteur 32"/>
          <p:cNvSpPr/>
          <p:nvPr/>
        </p:nvSpPr>
        <p:spPr>
          <a:xfrm>
            <a:off x="125963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Organigramme : Connecteur 54"/>
          <p:cNvSpPr/>
          <p:nvPr/>
        </p:nvSpPr>
        <p:spPr>
          <a:xfrm>
            <a:off x="2177484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" name="Connecteur droit avec flèche 55"/>
          <p:cNvCxnSpPr/>
          <p:nvPr/>
        </p:nvCxnSpPr>
        <p:spPr>
          <a:xfrm>
            <a:off x="3131840" y="3933056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/>
          <p:nvPr/>
        </p:nvCxnSpPr>
        <p:spPr>
          <a:xfrm>
            <a:off x="3131840" y="4581128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Organigramme : Connecteur 59"/>
          <p:cNvSpPr/>
          <p:nvPr/>
        </p:nvSpPr>
        <p:spPr>
          <a:xfrm>
            <a:off x="1718558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Organigramme : Connecteur 60"/>
          <p:cNvSpPr/>
          <p:nvPr/>
        </p:nvSpPr>
        <p:spPr>
          <a:xfrm>
            <a:off x="125963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Organigramme : Connecteur 64"/>
          <p:cNvSpPr/>
          <p:nvPr/>
        </p:nvSpPr>
        <p:spPr>
          <a:xfrm>
            <a:off x="2177484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Organigramme : Connecteur 65"/>
          <p:cNvSpPr/>
          <p:nvPr/>
        </p:nvSpPr>
        <p:spPr>
          <a:xfrm>
            <a:off x="1718558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Organigramme : Connecteur 66"/>
          <p:cNvSpPr/>
          <p:nvPr/>
        </p:nvSpPr>
        <p:spPr>
          <a:xfrm>
            <a:off x="1259632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Organigramme : Connecteur 88"/>
          <p:cNvSpPr/>
          <p:nvPr/>
        </p:nvSpPr>
        <p:spPr>
          <a:xfrm>
            <a:off x="7227170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Organigramme : Connecteur 89"/>
          <p:cNvSpPr/>
          <p:nvPr/>
        </p:nvSpPr>
        <p:spPr>
          <a:xfrm>
            <a:off x="6763681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Organigramme : Connecteur 90"/>
          <p:cNvSpPr/>
          <p:nvPr/>
        </p:nvSpPr>
        <p:spPr>
          <a:xfrm>
            <a:off x="630019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Organigramme : Connecteur 91"/>
          <p:cNvSpPr/>
          <p:nvPr/>
        </p:nvSpPr>
        <p:spPr>
          <a:xfrm>
            <a:off x="7227170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Organigramme : Connecteur 92"/>
          <p:cNvSpPr/>
          <p:nvPr/>
        </p:nvSpPr>
        <p:spPr>
          <a:xfrm>
            <a:off x="6763681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Organigramme : Connecteur 93"/>
          <p:cNvSpPr/>
          <p:nvPr/>
        </p:nvSpPr>
        <p:spPr>
          <a:xfrm>
            <a:off x="630019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Organigramme : Connecteur 94"/>
          <p:cNvSpPr/>
          <p:nvPr/>
        </p:nvSpPr>
        <p:spPr>
          <a:xfrm>
            <a:off x="7227170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Organigramme : Connecteur 95"/>
          <p:cNvSpPr/>
          <p:nvPr/>
        </p:nvSpPr>
        <p:spPr>
          <a:xfrm>
            <a:off x="6763681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Organigramme : Connecteur 96"/>
          <p:cNvSpPr/>
          <p:nvPr/>
        </p:nvSpPr>
        <p:spPr>
          <a:xfrm>
            <a:off x="6300192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ZoneTexte 104"/>
          <p:cNvSpPr txBox="1"/>
          <p:nvPr/>
        </p:nvSpPr>
        <p:spPr>
          <a:xfrm>
            <a:off x="5076056" y="1052736"/>
            <a:ext cx="172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accent6"/>
                </a:solidFill>
                <a:latin typeface="Aint Nothing Fancy" pitchFamily="2" charset="0"/>
              </a:rPr>
              <a:t>a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  <a:latin typeface="Aint Nothing Fancy" pitchFamily="2" charset="0"/>
              </a:rPr>
              <a:t>synchrone</a:t>
            </a:r>
            <a:endParaRPr lang="fr-FR" sz="2400" dirty="0">
              <a:solidFill>
                <a:schemeClr val="bg1">
                  <a:lumMod val="75000"/>
                </a:schemeClr>
              </a:solidFill>
              <a:latin typeface="Aint Nothing Fancy" pitchFamily="2" charset="0"/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3851920" y="3604954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63" name="ZoneTexte 62"/>
          <p:cNvSpPr txBox="1"/>
          <p:nvPr/>
        </p:nvSpPr>
        <p:spPr>
          <a:xfrm>
            <a:off x="3851920" y="4253026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3707904" y="2308810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113588" y="263691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3851920" y="295688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3131840" y="3284984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Connecteur 30"/>
          <p:cNvSpPr/>
          <p:nvPr/>
        </p:nvSpPr>
        <p:spPr>
          <a:xfrm>
            <a:off x="2177484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Organigramme : Connecteur 31"/>
          <p:cNvSpPr/>
          <p:nvPr/>
        </p:nvSpPr>
        <p:spPr>
          <a:xfrm>
            <a:off x="1718558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Connecteur 32"/>
          <p:cNvSpPr/>
          <p:nvPr/>
        </p:nvSpPr>
        <p:spPr>
          <a:xfrm>
            <a:off x="125963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Organigramme : Connecteur 54"/>
          <p:cNvSpPr/>
          <p:nvPr/>
        </p:nvSpPr>
        <p:spPr>
          <a:xfrm>
            <a:off x="2177484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" name="Connecteur droit avec flèche 55"/>
          <p:cNvCxnSpPr/>
          <p:nvPr/>
        </p:nvCxnSpPr>
        <p:spPr>
          <a:xfrm>
            <a:off x="3131840" y="3933056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/>
          <p:nvPr/>
        </p:nvCxnSpPr>
        <p:spPr>
          <a:xfrm>
            <a:off x="3131840" y="4581128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Organigramme : Connecteur 59"/>
          <p:cNvSpPr/>
          <p:nvPr/>
        </p:nvSpPr>
        <p:spPr>
          <a:xfrm>
            <a:off x="1718558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Organigramme : Connecteur 60"/>
          <p:cNvSpPr/>
          <p:nvPr/>
        </p:nvSpPr>
        <p:spPr>
          <a:xfrm>
            <a:off x="125963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Organigramme : Connecteur 64"/>
          <p:cNvSpPr/>
          <p:nvPr/>
        </p:nvSpPr>
        <p:spPr>
          <a:xfrm>
            <a:off x="2177484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Organigramme : Connecteur 65"/>
          <p:cNvSpPr/>
          <p:nvPr/>
        </p:nvSpPr>
        <p:spPr>
          <a:xfrm>
            <a:off x="1718558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Organigramme : Connecteur 66"/>
          <p:cNvSpPr/>
          <p:nvPr/>
        </p:nvSpPr>
        <p:spPr>
          <a:xfrm>
            <a:off x="1259632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Organigramme : Connecteur 88"/>
          <p:cNvSpPr/>
          <p:nvPr/>
        </p:nvSpPr>
        <p:spPr>
          <a:xfrm>
            <a:off x="7227170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Organigramme : Connecteur 89"/>
          <p:cNvSpPr/>
          <p:nvPr/>
        </p:nvSpPr>
        <p:spPr>
          <a:xfrm>
            <a:off x="6763681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Organigramme : Connecteur 90"/>
          <p:cNvSpPr/>
          <p:nvPr/>
        </p:nvSpPr>
        <p:spPr>
          <a:xfrm>
            <a:off x="630019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Organigramme : Connecteur 91"/>
          <p:cNvSpPr/>
          <p:nvPr/>
        </p:nvSpPr>
        <p:spPr>
          <a:xfrm>
            <a:off x="7227170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Organigramme : Connecteur 92"/>
          <p:cNvSpPr/>
          <p:nvPr/>
        </p:nvSpPr>
        <p:spPr>
          <a:xfrm>
            <a:off x="6763681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Organigramme : Connecteur 93"/>
          <p:cNvSpPr/>
          <p:nvPr/>
        </p:nvSpPr>
        <p:spPr>
          <a:xfrm>
            <a:off x="630019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Organigramme : Connecteur 94"/>
          <p:cNvSpPr/>
          <p:nvPr/>
        </p:nvSpPr>
        <p:spPr>
          <a:xfrm>
            <a:off x="7227170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Organigramme : Connecteur 95"/>
          <p:cNvSpPr/>
          <p:nvPr/>
        </p:nvSpPr>
        <p:spPr>
          <a:xfrm>
            <a:off x="6763681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Organigramme : Connecteur 96"/>
          <p:cNvSpPr/>
          <p:nvPr/>
        </p:nvSpPr>
        <p:spPr>
          <a:xfrm>
            <a:off x="6300192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ZoneTexte 104"/>
          <p:cNvSpPr txBox="1"/>
          <p:nvPr/>
        </p:nvSpPr>
        <p:spPr>
          <a:xfrm>
            <a:off x="5076056" y="1052736"/>
            <a:ext cx="172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accent6"/>
                </a:solidFill>
                <a:latin typeface="Aint Nothing Fancy" pitchFamily="2" charset="0"/>
              </a:rPr>
              <a:t>a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  <a:latin typeface="Aint Nothing Fancy" pitchFamily="2" charset="0"/>
              </a:rPr>
              <a:t>synchrone</a:t>
            </a:r>
            <a:endParaRPr lang="fr-FR" sz="2400" dirty="0">
              <a:solidFill>
                <a:schemeClr val="bg1">
                  <a:lumMod val="75000"/>
                </a:schemeClr>
              </a:solidFill>
              <a:latin typeface="Aint Nothing Fancy" pitchFamily="2" charset="0"/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3851920" y="3604954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63" name="ZoneTexte 62"/>
          <p:cNvSpPr txBox="1"/>
          <p:nvPr/>
        </p:nvSpPr>
        <p:spPr>
          <a:xfrm>
            <a:off x="3851920" y="4253026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45" name="ZoneTexte 44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47" name="ZoneTexte 46"/>
          <p:cNvSpPr txBox="1"/>
          <p:nvPr/>
        </p:nvSpPr>
        <p:spPr>
          <a:xfrm>
            <a:off x="6372200" y="4109010"/>
            <a:ext cx="1188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accent6"/>
                </a:solidFill>
                <a:latin typeface="Aint Nothing Fancy" pitchFamily="2" charset="0"/>
              </a:rPr>
              <a:t>blocage…</a:t>
            </a:r>
            <a:endParaRPr lang="fr-FR" sz="2000" dirty="0">
              <a:solidFill>
                <a:schemeClr val="accent6"/>
              </a:solidFill>
              <a:latin typeface="Aint Nothing Fancy" pitchFamily="2" charset="0"/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6372200" y="2852936"/>
            <a:ext cx="1188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accent6"/>
                </a:solidFill>
                <a:latin typeface="Aint Nothing Fancy" pitchFamily="2" charset="0"/>
              </a:rPr>
              <a:t>blocage…</a:t>
            </a:r>
            <a:endParaRPr lang="fr-FR" sz="2000" dirty="0">
              <a:solidFill>
                <a:schemeClr val="accent6"/>
              </a:solidFill>
              <a:latin typeface="Aint Nothing Fancy" pitchFamily="2" charset="0"/>
            </a:endParaRPr>
          </a:p>
        </p:txBody>
      </p:sp>
      <p:cxnSp>
        <p:nvCxnSpPr>
          <p:cNvPr id="68" name="Connecteur droit 67"/>
          <p:cNvCxnSpPr/>
          <p:nvPr/>
        </p:nvCxnSpPr>
        <p:spPr>
          <a:xfrm flipH="1">
            <a:off x="6372200" y="2780928"/>
            <a:ext cx="1152128" cy="50405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/>
          <p:nvPr/>
        </p:nvCxnSpPr>
        <p:spPr>
          <a:xfrm flipH="1" flipV="1">
            <a:off x="6372200" y="2780928"/>
            <a:ext cx="1152128" cy="50405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/>
          <p:cNvCxnSpPr/>
          <p:nvPr/>
        </p:nvCxnSpPr>
        <p:spPr>
          <a:xfrm flipH="1">
            <a:off x="6372200" y="4077072"/>
            <a:ext cx="1152128" cy="50405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/>
          <p:cNvCxnSpPr/>
          <p:nvPr/>
        </p:nvCxnSpPr>
        <p:spPr>
          <a:xfrm flipH="1" flipV="1">
            <a:off x="6372200" y="4077072"/>
            <a:ext cx="1152128" cy="50405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3" name="ZoneTexte 2"/>
          <p:cNvSpPr txBox="1"/>
          <p:nvPr/>
        </p:nvSpPr>
        <p:spPr>
          <a:xfrm>
            <a:off x="983940" y="1628800"/>
            <a:ext cx="1859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chemeClr val="accent6"/>
                </a:solidFill>
                <a:latin typeface="Impact" pitchFamily="34" charset="0"/>
                <a:ea typeface="Fira Sans Book" pitchFamily="34" charset="0"/>
                <a:cs typeface="Lucida Sans Unicode" pitchFamily="34" charset="0"/>
              </a:rPr>
              <a:t>Observable</a:t>
            </a:r>
            <a:endParaRPr lang="fr-FR" sz="2800" dirty="0">
              <a:solidFill>
                <a:schemeClr val="accent6"/>
              </a:solidFill>
              <a:latin typeface="Impact" pitchFamily="34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6156176" y="1628800"/>
            <a:ext cx="1523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chemeClr val="accent6"/>
                </a:solidFill>
                <a:latin typeface="Impact" pitchFamily="34" charset="0"/>
                <a:ea typeface="Fira Sans Book" pitchFamily="34" charset="0"/>
                <a:cs typeface="Lucida Sans Unicode" pitchFamily="34" charset="0"/>
              </a:rPr>
              <a:t>Observer</a:t>
            </a:r>
            <a:endParaRPr lang="fr-FR" sz="2800" dirty="0">
              <a:solidFill>
                <a:schemeClr val="accent6"/>
              </a:solidFill>
              <a:latin typeface="Impact" pitchFamily="34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3707904" y="2308810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113588" y="263691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3851920" y="295688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3131840" y="3284984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Connecteur 30"/>
          <p:cNvSpPr/>
          <p:nvPr/>
        </p:nvSpPr>
        <p:spPr>
          <a:xfrm>
            <a:off x="2177484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Organigramme : Connecteur 31"/>
          <p:cNvSpPr/>
          <p:nvPr/>
        </p:nvSpPr>
        <p:spPr>
          <a:xfrm>
            <a:off x="1718558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Connecteur 32"/>
          <p:cNvSpPr/>
          <p:nvPr/>
        </p:nvSpPr>
        <p:spPr>
          <a:xfrm>
            <a:off x="125963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Organigramme : Connecteur 54"/>
          <p:cNvSpPr/>
          <p:nvPr/>
        </p:nvSpPr>
        <p:spPr>
          <a:xfrm>
            <a:off x="2177484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" name="Connecteur droit avec flèche 55"/>
          <p:cNvCxnSpPr/>
          <p:nvPr/>
        </p:nvCxnSpPr>
        <p:spPr>
          <a:xfrm>
            <a:off x="3131840" y="3933056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/>
          <p:nvPr/>
        </p:nvCxnSpPr>
        <p:spPr>
          <a:xfrm>
            <a:off x="3131840" y="4581128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Organigramme : Connecteur 59"/>
          <p:cNvSpPr/>
          <p:nvPr/>
        </p:nvSpPr>
        <p:spPr>
          <a:xfrm>
            <a:off x="1718558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Organigramme : Connecteur 60"/>
          <p:cNvSpPr/>
          <p:nvPr/>
        </p:nvSpPr>
        <p:spPr>
          <a:xfrm>
            <a:off x="125963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Organigramme : Connecteur 64"/>
          <p:cNvSpPr/>
          <p:nvPr/>
        </p:nvSpPr>
        <p:spPr>
          <a:xfrm>
            <a:off x="2177484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Organigramme : Connecteur 65"/>
          <p:cNvSpPr/>
          <p:nvPr/>
        </p:nvSpPr>
        <p:spPr>
          <a:xfrm>
            <a:off x="1718558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Organigramme : Connecteur 66"/>
          <p:cNvSpPr/>
          <p:nvPr/>
        </p:nvSpPr>
        <p:spPr>
          <a:xfrm>
            <a:off x="1259632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Organigramme : Connecteur 88"/>
          <p:cNvSpPr/>
          <p:nvPr/>
        </p:nvSpPr>
        <p:spPr>
          <a:xfrm>
            <a:off x="7227170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Organigramme : Connecteur 89"/>
          <p:cNvSpPr/>
          <p:nvPr/>
        </p:nvSpPr>
        <p:spPr>
          <a:xfrm>
            <a:off x="6763681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Organigramme : Connecteur 90"/>
          <p:cNvSpPr/>
          <p:nvPr/>
        </p:nvSpPr>
        <p:spPr>
          <a:xfrm>
            <a:off x="630019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Organigramme : Connecteur 91"/>
          <p:cNvSpPr/>
          <p:nvPr/>
        </p:nvSpPr>
        <p:spPr>
          <a:xfrm>
            <a:off x="7227170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Organigramme : Connecteur 92"/>
          <p:cNvSpPr/>
          <p:nvPr/>
        </p:nvSpPr>
        <p:spPr>
          <a:xfrm>
            <a:off x="6763681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Organigramme : Connecteur 93"/>
          <p:cNvSpPr/>
          <p:nvPr/>
        </p:nvSpPr>
        <p:spPr>
          <a:xfrm>
            <a:off x="630019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Organigramme : Connecteur 94"/>
          <p:cNvSpPr/>
          <p:nvPr/>
        </p:nvSpPr>
        <p:spPr>
          <a:xfrm>
            <a:off x="7227170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Organigramme : Connecteur 95"/>
          <p:cNvSpPr/>
          <p:nvPr/>
        </p:nvSpPr>
        <p:spPr>
          <a:xfrm>
            <a:off x="6763681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Organigramme : Connecteur 96"/>
          <p:cNvSpPr/>
          <p:nvPr/>
        </p:nvSpPr>
        <p:spPr>
          <a:xfrm>
            <a:off x="6300192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ZoneTexte 104"/>
          <p:cNvSpPr txBox="1"/>
          <p:nvPr/>
        </p:nvSpPr>
        <p:spPr>
          <a:xfrm>
            <a:off x="5076056" y="1052736"/>
            <a:ext cx="172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accent6"/>
                </a:solidFill>
                <a:latin typeface="Aint Nothing Fancy" pitchFamily="2" charset="0"/>
              </a:rPr>
              <a:t>a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  <a:latin typeface="Aint Nothing Fancy" pitchFamily="2" charset="0"/>
              </a:rPr>
              <a:t>synchrone</a:t>
            </a:r>
            <a:endParaRPr lang="fr-FR" sz="2400" dirty="0">
              <a:solidFill>
                <a:schemeClr val="bg1">
                  <a:lumMod val="75000"/>
                </a:schemeClr>
              </a:solidFill>
              <a:latin typeface="Aint Nothing Fancy" pitchFamily="2" charset="0"/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3851920" y="3604954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63" name="ZoneTexte 62"/>
          <p:cNvSpPr txBox="1"/>
          <p:nvPr/>
        </p:nvSpPr>
        <p:spPr>
          <a:xfrm>
            <a:off x="3851920" y="4253026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HOME\Desktop\Présentation RX\PPT\11-Cambridge\Cambridge-00-Un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4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1331640" y="2780928"/>
            <a:ext cx="71519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 smtClean="0">
                <a:solidFill>
                  <a:schemeClr val="bg1"/>
                </a:solidFill>
                <a:latin typeface="Fira Sans SemiBold" pitchFamily="34" charset="0"/>
                <a:ea typeface="Fira Sans SemiBold" pitchFamily="34" charset="0"/>
              </a:rPr>
              <a:t>Reactive</a:t>
            </a:r>
            <a:r>
              <a:rPr lang="fr-FR" sz="6000" dirty="0" smtClean="0">
                <a:solidFill>
                  <a:schemeClr val="bg1"/>
                </a:solidFill>
                <a:latin typeface="Fira Sans SemiBold" pitchFamily="34" charset="0"/>
                <a:ea typeface="Fira Sans SemiBold" pitchFamily="34" charset="0"/>
              </a:rPr>
              <a:t> Extensions</a:t>
            </a:r>
            <a:endParaRPr lang="fr-FR" sz="6000" dirty="0">
              <a:solidFill>
                <a:schemeClr val="bg1"/>
              </a:solidFill>
              <a:latin typeface="Fira Sans SemiBold" pitchFamily="34" charset="0"/>
              <a:ea typeface="Fira Sans SemiBold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987824" y="3861048"/>
            <a:ext cx="3817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chemeClr val="accent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int Nothing Fancy" pitchFamily="2" charset="0"/>
              </a:rPr>
              <a:t>Qu’est ce que c’est ?</a:t>
            </a:r>
            <a:endParaRPr lang="fr-FR" sz="2800" dirty="0">
              <a:solidFill>
                <a:schemeClr val="accent6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int Nothing Fanc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OME\Desktop\Présentation RX\PPT\11-Cambridge\Cambridge-05-dark-met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6"/>
          </a:xfrm>
          <a:prstGeom prst="rect">
            <a:avLst/>
          </a:prstGeom>
          <a:noFill/>
        </p:spPr>
      </p:pic>
      <p:sp>
        <p:nvSpPr>
          <p:cNvPr id="11" name="ZoneTexte 10"/>
          <p:cNvSpPr txBox="1"/>
          <p:nvPr/>
        </p:nvSpPr>
        <p:spPr>
          <a:xfrm>
            <a:off x="1979712" y="2886035"/>
            <a:ext cx="56031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dirty="0" err="1" smtClean="0">
                <a:solidFill>
                  <a:schemeClr val="bg1"/>
                </a:solidFill>
                <a:latin typeface="Fira Sans SemiBold" pitchFamily="34" charset="0"/>
                <a:ea typeface="Fira Sans SemiBold" pitchFamily="34" charset="0"/>
              </a:rPr>
              <a:t>Iterator</a:t>
            </a:r>
            <a:r>
              <a:rPr lang="fr-FR" sz="4800" dirty="0" smtClean="0">
                <a:solidFill>
                  <a:schemeClr val="bg1"/>
                </a:solidFill>
                <a:latin typeface="Fira Sans SemiBold" pitchFamily="34" charset="0"/>
                <a:ea typeface="Fira Sans SemiBold" pitchFamily="34" charset="0"/>
              </a:rPr>
              <a:t>, Observer ?</a:t>
            </a:r>
            <a:endParaRPr lang="fr-FR" sz="4800" dirty="0">
              <a:solidFill>
                <a:schemeClr val="bg1"/>
              </a:solidFill>
              <a:latin typeface="Fira Sans SemiBold" pitchFamily="34" charset="0"/>
              <a:ea typeface="Fira Sans SemiBold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OME\Desktop\Présentation RX\PPT\11-Cambridge\Cambridge-05-dark-met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6"/>
          </a:xfrm>
          <a:prstGeom prst="rect">
            <a:avLst/>
          </a:prstGeom>
          <a:noFill/>
        </p:spPr>
      </p:pic>
      <p:pic>
        <p:nvPicPr>
          <p:cNvPr id="4" name="Picture 2" descr="http://images.pearsoned-ema.com/jpeg/large/978020163361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404664"/>
            <a:ext cx="4201805" cy="52360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OME\Desktop\Présentation RX\PPT\11-Cambridge\Cambridge-05-dark-met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6"/>
          </a:xfrm>
          <a:prstGeom prst="rect">
            <a:avLst/>
          </a:prstGeom>
          <a:noFill/>
        </p:spPr>
      </p:pic>
      <p:pic>
        <p:nvPicPr>
          <p:cNvPr id="4" name="Picture 2" descr="http://images.pearsoned-ema.com/jpeg/large/978020163361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404664"/>
            <a:ext cx="4201805" cy="5236096"/>
          </a:xfrm>
          <a:prstGeom prst="rect">
            <a:avLst/>
          </a:prstGeom>
          <a:noFill/>
        </p:spPr>
      </p:pic>
      <p:sp>
        <p:nvSpPr>
          <p:cNvPr id="5" name="ZoneTexte 4"/>
          <p:cNvSpPr txBox="1"/>
          <p:nvPr/>
        </p:nvSpPr>
        <p:spPr>
          <a:xfrm>
            <a:off x="4139952" y="5733256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 smtClean="0">
                <a:solidFill>
                  <a:schemeClr val="bg1"/>
                </a:solidFill>
                <a:latin typeface="Fira Sans Book" pitchFamily="34" charset="0"/>
                <a:ea typeface="Fira Sans Book" pitchFamily="34" charset="0"/>
                <a:cs typeface="Lucida Sans Unicode" pitchFamily="34" charset="0"/>
              </a:rPr>
              <a:t>1994</a:t>
            </a:r>
            <a:endParaRPr lang="fr-FR" sz="2000" i="1" dirty="0">
              <a:solidFill>
                <a:schemeClr val="bg1"/>
              </a:solidFill>
              <a:latin typeface="Fira Sans Book" pitchFamily="34" charset="0"/>
              <a:ea typeface="Fira Sans Book" pitchFamily="34" charset="0"/>
              <a:cs typeface="Lucida Sans Unicode" pitchFamily="34" charset="0"/>
            </a:endParaRPr>
          </a:p>
        </p:txBody>
      </p:sp>
      <p:pic>
        <p:nvPicPr>
          <p:cNvPr id="6" name="Picture 9" descr="http://upload.wikimedia.org/wikipedia/commons/3/39/PSX-Console-wController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56176" y="5373216"/>
            <a:ext cx="3946130" cy="18110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OME\Desktop\Présentation RX\PPT\11-Cambridge\Cambridge-05-dark-met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6"/>
          </a:xfrm>
          <a:prstGeom prst="rect">
            <a:avLst/>
          </a:prstGeom>
          <a:noFill/>
        </p:spPr>
      </p:pic>
      <p:sp>
        <p:nvSpPr>
          <p:cNvPr id="3" name="ZoneTexte 2"/>
          <p:cNvSpPr txBox="1"/>
          <p:nvPr/>
        </p:nvSpPr>
        <p:spPr>
          <a:xfrm>
            <a:off x="3817678" y="332656"/>
            <a:ext cx="1375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accent6">
                    <a:lumMod val="75000"/>
                  </a:schemeClr>
                </a:solidFill>
                <a:latin typeface="Impact" pitchFamily="34" charset="0"/>
                <a:ea typeface="Fira Sans Book" pitchFamily="34" charset="0"/>
                <a:cs typeface="Lucida Sans Unicode" pitchFamily="34" charset="0"/>
              </a:rPr>
              <a:t>Iterator</a:t>
            </a:r>
            <a:r>
              <a:rPr lang="fr-FR" sz="2800" dirty="0" smtClean="0">
                <a:solidFill>
                  <a:schemeClr val="accent6">
                    <a:lumMod val="75000"/>
                  </a:schemeClr>
                </a:solidFill>
                <a:latin typeface="Impact" pitchFamily="34" charset="0"/>
                <a:ea typeface="Fira Sans Book" pitchFamily="34" charset="0"/>
                <a:cs typeface="Lucida Sans Unicode" pitchFamily="34" charset="0"/>
              </a:rPr>
              <a:t> </a:t>
            </a:r>
            <a:endParaRPr lang="fr-FR" sz="2800" dirty="0">
              <a:solidFill>
                <a:schemeClr val="accent6">
                  <a:lumMod val="75000"/>
                </a:schemeClr>
              </a:solidFill>
              <a:latin typeface="Impact" pitchFamily="34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3743908" y="6165304"/>
            <a:ext cx="1523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chemeClr val="accent6">
                    <a:lumMod val="75000"/>
                  </a:schemeClr>
                </a:solidFill>
                <a:latin typeface="Impact" pitchFamily="34" charset="0"/>
                <a:ea typeface="Fira Sans Book" pitchFamily="34" charset="0"/>
                <a:cs typeface="Lucida Sans Unicode" pitchFamily="34" charset="0"/>
              </a:rPr>
              <a:t>Observer</a:t>
            </a:r>
            <a:endParaRPr lang="fr-FR" sz="2800" dirty="0">
              <a:solidFill>
                <a:schemeClr val="accent6">
                  <a:lumMod val="75000"/>
                </a:schemeClr>
              </a:solidFill>
              <a:latin typeface="Impact" pitchFamily="34" charset="0"/>
              <a:ea typeface="Fira Sans Book" pitchFamily="34" charset="0"/>
              <a:cs typeface="Lucida Sans Unicode" pitchFamily="34" charset="0"/>
            </a:endParaRPr>
          </a:p>
        </p:txBody>
      </p:sp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03648" y="3903439"/>
            <a:ext cx="947600" cy="944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7009202" y="1988840"/>
            <a:ext cx="864096" cy="1101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ZoneTexte 30"/>
          <p:cNvSpPr txBox="1"/>
          <p:nvPr/>
        </p:nvSpPr>
        <p:spPr>
          <a:xfrm>
            <a:off x="6882171" y="3068960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755576" y="3068960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33" name="Organigramme : Connecteur 32"/>
          <p:cNvSpPr/>
          <p:nvPr/>
        </p:nvSpPr>
        <p:spPr>
          <a:xfrm>
            <a:off x="6649162" y="220486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Organigramme : Connecteur 33"/>
          <p:cNvSpPr/>
          <p:nvPr/>
        </p:nvSpPr>
        <p:spPr>
          <a:xfrm>
            <a:off x="6190236" y="220486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Organigramme : Connecteur 34"/>
          <p:cNvSpPr/>
          <p:nvPr/>
        </p:nvSpPr>
        <p:spPr>
          <a:xfrm>
            <a:off x="5713058" y="220486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Organigramme : Connecteur 35"/>
          <p:cNvSpPr/>
          <p:nvPr/>
        </p:nvSpPr>
        <p:spPr>
          <a:xfrm>
            <a:off x="5254132" y="220486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Organigramme : Connecteur 36"/>
          <p:cNvSpPr/>
          <p:nvPr/>
        </p:nvSpPr>
        <p:spPr>
          <a:xfrm>
            <a:off x="3779912" y="3975447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Organigramme : Connecteur 37"/>
          <p:cNvSpPr/>
          <p:nvPr/>
        </p:nvSpPr>
        <p:spPr>
          <a:xfrm>
            <a:off x="3320986" y="3975447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Organigramme : Connecteur 38"/>
          <p:cNvSpPr/>
          <p:nvPr/>
        </p:nvSpPr>
        <p:spPr>
          <a:xfrm>
            <a:off x="2843808" y="3975447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Organigramme : Connecteur 39"/>
          <p:cNvSpPr/>
          <p:nvPr/>
        </p:nvSpPr>
        <p:spPr>
          <a:xfrm>
            <a:off x="2384882" y="3975447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3131840" y="3284984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OME\Desktop\Présentation RX\PPT\11-Cambridge\Cambridge-05-dark-met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6"/>
          </a:xfrm>
          <a:prstGeom prst="rect">
            <a:avLst/>
          </a:prstGeom>
          <a:noFill/>
        </p:spPr>
      </p:pic>
      <p:sp>
        <p:nvSpPr>
          <p:cNvPr id="3" name="ZoneTexte 2"/>
          <p:cNvSpPr txBox="1"/>
          <p:nvPr/>
        </p:nvSpPr>
        <p:spPr>
          <a:xfrm>
            <a:off x="3817678" y="332656"/>
            <a:ext cx="1375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accent6">
                    <a:lumMod val="75000"/>
                  </a:schemeClr>
                </a:solidFill>
                <a:latin typeface="Impact" pitchFamily="34" charset="0"/>
                <a:ea typeface="Fira Sans Book" pitchFamily="34" charset="0"/>
                <a:cs typeface="Lucida Sans Unicode" pitchFamily="34" charset="0"/>
              </a:rPr>
              <a:t>Iterator</a:t>
            </a:r>
            <a:r>
              <a:rPr lang="fr-FR" sz="2800" dirty="0" smtClean="0">
                <a:solidFill>
                  <a:schemeClr val="accent6">
                    <a:lumMod val="75000"/>
                  </a:schemeClr>
                </a:solidFill>
                <a:latin typeface="Impact" pitchFamily="34" charset="0"/>
                <a:ea typeface="Fira Sans Book" pitchFamily="34" charset="0"/>
                <a:cs typeface="Lucida Sans Unicode" pitchFamily="34" charset="0"/>
              </a:rPr>
              <a:t> </a:t>
            </a:r>
            <a:endParaRPr lang="fr-FR" sz="2800" dirty="0">
              <a:solidFill>
                <a:schemeClr val="accent6">
                  <a:lumMod val="75000"/>
                </a:schemeClr>
              </a:solidFill>
              <a:latin typeface="Impact" pitchFamily="34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3743908" y="6165304"/>
            <a:ext cx="1523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chemeClr val="accent6">
                    <a:lumMod val="75000"/>
                  </a:schemeClr>
                </a:solidFill>
                <a:latin typeface="Impact" pitchFamily="34" charset="0"/>
                <a:ea typeface="Fira Sans Book" pitchFamily="34" charset="0"/>
                <a:cs typeface="Lucida Sans Unicode" pitchFamily="34" charset="0"/>
              </a:rPr>
              <a:t>Observer</a:t>
            </a:r>
            <a:endParaRPr lang="fr-FR" sz="2800" dirty="0">
              <a:solidFill>
                <a:schemeClr val="accent6">
                  <a:lumMod val="75000"/>
                </a:schemeClr>
              </a:solidFill>
              <a:latin typeface="Impact" pitchFamily="34" charset="0"/>
              <a:ea typeface="Fira Sans Book" pitchFamily="34" charset="0"/>
              <a:cs typeface="Lucida Sans Unicode" pitchFamily="34" charset="0"/>
            </a:endParaRPr>
          </a:p>
        </p:txBody>
      </p:sp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03648" y="3903439"/>
            <a:ext cx="947600" cy="944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7009202" y="1988840"/>
            <a:ext cx="864096" cy="1101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ZoneTexte 30"/>
          <p:cNvSpPr txBox="1"/>
          <p:nvPr/>
        </p:nvSpPr>
        <p:spPr>
          <a:xfrm>
            <a:off x="6882171" y="3068960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755576" y="3068960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33" name="Organigramme : Connecteur 32"/>
          <p:cNvSpPr/>
          <p:nvPr/>
        </p:nvSpPr>
        <p:spPr>
          <a:xfrm>
            <a:off x="6649162" y="220486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Organigramme : Connecteur 33"/>
          <p:cNvSpPr/>
          <p:nvPr/>
        </p:nvSpPr>
        <p:spPr>
          <a:xfrm>
            <a:off x="6190236" y="220486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Organigramme : Connecteur 34"/>
          <p:cNvSpPr/>
          <p:nvPr/>
        </p:nvSpPr>
        <p:spPr>
          <a:xfrm>
            <a:off x="5713058" y="220486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Organigramme : Connecteur 35"/>
          <p:cNvSpPr/>
          <p:nvPr/>
        </p:nvSpPr>
        <p:spPr>
          <a:xfrm>
            <a:off x="5254132" y="220486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Organigramme : Connecteur 36"/>
          <p:cNvSpPr/>
          <p:nvPr/>
        </p:nvSpPr>
        <p:spPr>
          <a:xfrm>
            <a:off x="3779912" y="3975447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Organigramme : Connecteur 37"/>
          <p:cNvSpPr/>
          <p:nvPr/>
        </p:nvSpPr>
        <p:spPr>
          <a:xfrm>
            <a:off x="3320986" y="3975447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Organigramme : Connecteur 38"/>
          <p:cNvSpPr/>
          <p:nvPr/>
        </p:nvSpPr>
        <p:spPr>
          <a:xfrm>
            <a:off x="2843808" y="3975447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Organigramme : Connecteur 39"/>
          <p:cNvSpPr/>
          <p:nvPr/>
        </p:nvSpPr>
        <p:spPr>
          <a:xfrm>
            <a:off x="2384882" y="3975447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3131840" y="3284984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2411760" y="4437112"/>
            <a:ext cx="16530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2">
                    <a:lumMod val="75000"/>
                  </a:schemeClr>
                </a:solidFill>
                <a:latin typeface="Impact" pitchFamily="34" charset="0"/>
              </a:rPr>
              <a:t>PUSH</a:t>
            </a:r>
            <a:endParaRPr lang="fr-FR" sz="5400" dirty="0">
              <a:solidFill>
                <a:schemeClr val="bg2">
                  <a:lumMod val="75000"/>
                </a:schemeClr>
              </a:solidFill>
              <a:latin typeface="Impact" pitchFamily="34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5436096" y="1268760"/>
            <a:ext cx="14366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2">
                    <a:lumMod val="75000"/>
                  </a:schemeClr>
                </a:solidFill>
                <a:latin typeface="Impact" pitchFamily="34" charset="0"/>
              </a:rPr>
              <a:t>PULL</a:t>
            </a:r>
            <a:endParaRPr lang="fr-FR" sz="5400" dirty="0">
              <a:solidFill>
                <a:schemeClr val="bg2">
                  <a:lumMod val="7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OME\Desktop\Présentation RX\PPT\11-Cambridge\Cambridge-05-dark-met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6"/>
          </a:xfrm>
          <a:prstGeom prst="rect">
            <a:avLst/>
          </a:prstGeom>
          <a:noFill/>
        </p:spPr>
      </p:pic>
      <p:sp>
        <p:nvSpPr>
          <p:cNvPr id="3" name="ZoneTexte 2"/>
          <p:cNvSpPr txBox="1"/>
          <p:nvPr/>
        </p:nvSpPr>
        <p:spPr>
          <a:xfrm>
            <a:off x="1187624" y="1700808"/>
            <a:ext cx="1375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accent6">
                    <a:lumMod val="75000"/>
                  </a:schemeClr>
                </a:solidFill>
                <a:latin typeface="Impact" pitchFamily="34" charset="0"/>
                <a:ea typeface="Fira Sans Book" pitchFamily="34" charset="0"/>
                <a:cs typeface="Lucida Sans Unicode" pitchFamily="34" charset="0"/>
              </a:rPr>
              <a:t>Iterator</a:t>
            </a:r>
            <a:r>
              <a:rPr lang="fr-FR" sz="2800" dirty="0" smtClean="0">
                <a:solidFill>
                  <a:schemeClr val="accent6">
                    <a:lumMod val="75000"/>
                  </a:schemeClr>
                </a:solidFill>
                <a:latin typeface="Impact" pitchFamily="34" charset="0"/>
                <a:ea typeface="Fira Sans Book" pitchFamily="34" charset="0"/>
                <a:cs typeface="Lucida Sans Unicode" pitchFamily="34" charset="0"/>
              </a:rPr>
              <a:t> </a:t>
            </a:r>
            <a:endParaRPr lang="fr-FR" sz="2800" dirty="0">
              <a:solidFill>
                <a:schemeClr val="accent6">
                  <a:lumMod val="75000"/>
                </a:schemeClr>
              </a:solidFill>
              <a:latin typeface="Impact" pitchFamily="34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187624" y="2924944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 </a:t>
            </a:r>
            <a:r>
              <a:rPr lang="fr-FR" sz="2000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187624" y="3501008"/>
            <a:ext cx="2954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throws</a:t>
            </a:r>
            <a:r>
              <a:rPr lang="fr-FR" sz="2000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Exception()</a:t>
            </a:r>
            <a:endParaRPr lang="fr-FR" sz="2000" dirty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7624" y="407707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!</a:t>
            </a:r>
            <a:r>
              <a:rPr lang="fr-FR" sz="2000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hasNext</a:t>
            </a:r>
            <a:r>
              <a:rPr lang="fr-FR" sz="2000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5001721" y="2996952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onNext</a:t>
            </a:r>
            <a:r>
              <a:rPr lang="fr-FR" sz="2000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(T)</a:t>
            </a:r>
            <a:endParaRPr lang="fr-FR" sz="2000" dirty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001721" y="3501008"/>
            <a:ext cx="2954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onError</a:t>
            </a:r>
            <a:r>
              <a:rPr lang="fr-FR" sz="2000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(Exception)</a:t>
            </a:r>
            <a:endParaRPr lang="fr-FR" sz="2000" dirty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5001721" y="4077072"/>
            <a:ext cx="2185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onCompleted</a:t>
            </a:r>
            <a:r>
              <a:rPr lang="fr-FR" sz="2000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5004048" y="1700808"/>
            <a:ext cx="1523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chemeClr val="accent6">
                    <a:lumMod val="75000"/>
                  </a:schemeClr>
                </a:solidFill>
                <a:latin typeface="Impact" pitchFamily="34" charset="0"/>
                <a:ea typeface="Fira Sans Book" pitchFamily="34" charset="0"/>
                <a:cs typeface="Lucida Sans Unicode" pitchFamily="34" charset="0"/>
              </a:rPr>
              <a:t>Observer</a:t>
            </a:r>
            <a:endParaRPr lang="fr-FR" sz="2800" dirty="0">
              <a:solidFill>
                <a:schemeClr val="accent6">
                  <a:lumMod val="75000"/>
                </a:schemeClr>
              </a:solidFill>
              <a:latin typeface="Impact" pitchFamily="34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ZoneTexte 14"/>
          <p:cNvSpPr txBox="1"/>
          <p:nvPr/>
        </p:nvSpPr>
        <p:spPr>
          <a:xfrm>
            <a:off x="323528" y="260648"/>
            <a:ext cx="4493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TODO Inverser les couleurs ?</a:t>
            </a:r>
            <a:endParaRPr lang="fr-FR" sz="2000" dirty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2123728" y="2780928"/>
            <a:ext cx="48442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>
                <a:solidFill>
                  <a:srgbClr val="505F7C"/>
                </a:solidFill>
                <a:latin typeface="Fira Sans SemiBold" pitchFamily="34" charset="0"/>
                <a:ea typeface="Fira Sans SemiBold" pitchFamily="34" charset="0"/>
              </a:rPr>
              <a:t>Un exemple ?</a:t>
            </a:r>
            <a:endParaRPr lang="fr-FR" sz="6000" dirty="0">
              <a:solidFill>
                <a:srgbClr val="505F7C"/>
              </a:solidFill>
              <a:latin typeface="Fira Sans SemiBold" pitchFamily="34" charset="0"/>
              <a:ea typeface="Fira Sans SemiBold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ZoneTexte 14"/>
          <p:cNvSpPr txBox="1"/>
          <p:nvPr/>
        </p:nvSpPr>
        <p:spPr>
          <a:xfrm>
            <a:off x="323528" y="260648"/>
            <a:ext cx="4493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TODO Inverser les couleurs ?</a:t>
            </a:r>
            <a:endParaRPr lang="fr-FR" sz="2000" dirty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39552" y="1412776"/>
            <a:ext cx="83936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{Bruce, Peter, Clark}</a:t>
            </a:r>
          </a:p>
          <a:p>
            <a:endParaRPr lang="fr-FR" dirty="0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new Action1&lt;String&gt;() { 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public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void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call(String s) {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	System.out.println("Hello " + s + "!");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});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9552" y="5385990"/>
            <a:ext cx="8064896" cy="9233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Bruce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Peter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Clark !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ZoneTexte 14"/>
          <p:cNvSpPr txBox="1"/>
          <p:nvPr/>
        </p:nvSpPr>
        <p:spPr>
          <a:xfrm>
            <a:off x="323528" y="260648"/>
            <a:ext cx="4493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TODO Inverser les couleurs ?</a:t>
            </a:r>
            <a:endParaRPr lang="fr-FR" sz="2000" dirty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39552" y="1412776"/>
            <a:ext cx="83936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{Bruce, Peter, Clark}</a:t>
            </a:r>
          </a:p>
          <a:p>
            <a:endParaRPr lang="fr-FR" dirty="0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new Action1&lt;String&gt;() { 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public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void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call(String s) {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	System.out.println("Hello " + s + "!");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});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9552" y="5385990"/>
            <a:ext cx="8064896" cy="9233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Bruce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Peter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Clark !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899592" y="4077072"/>
            <a:ext cx="2406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accent6"/>
                </a:solidFill>
                <a:latin typeface="Aint Nothing Fancy" pitchFamily="2" charset="0"/>
              </a:rPr>
              <a:t>Créé un Observable</a:t>
            </a:r>
            <a:endParaRPr lang="fr-FR" sz="2000" dirty="0">
              <a:solidFill>
                <a:schemeClr val="accent6"/>
              </a:solidFill>
              <a:latin typeface="Aint Nothing Fancy" pitchFamily="2" charset="0"/>
            </a:endParaRPr>
          </a:p>
        </p:txBody>
      </p:sp>
      <p:cxnSp>
        <p:nvCxnSpPr>
          <p:cNvPr id="8" name="Connecteur en arc 7"/>
          <p:cNvCxnSpPr/>
          <p:nvPr/>
        </p:nvCxnSpPr>
        <p:spPr>
          <a:xfrm rot="16200000" flipV="1">
            <a:off x="287525" y="2960949"/>
            <a:ext cx="1584174" cy="504056"/>
          </a:xfrm>
          <a:prstGeom prst="curvedConnector3">
            <a:avLst>
              <a:gd name="adj1" fmla="val 50000"/>
            </a:avLst>
          </a:prstGeom>
          <a:ln>
            <a:prstDash val="sysDot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ZoneTexte 14"/>
          <p:cNvSpPr txBox="1"/>
          <p:nvPr/>
        </p:nvSpPr>
        <p:spPr>
          <a:xfrm>
            <a:off x="323528" y="260648"/>
            <a:ext cx="4493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TODO Inverser les couleurs ?</a:t>
            </a:r>
            <a:endParaRPr lang="fr-FR" sz="2000" dirty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39552" y="1412776"/>
            <a:ext cx="83936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{Bruce, Peter, Clark}</a:t>
            </a:r>
          </a:p>
          <a:p>
            <a:endParaRPr lang="fr-FR" dirty="0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new Action1&lt;String&gt;() { 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public 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void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call(String s) {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	System.out.println("Hello " + s + "!");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}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}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9552" y="5385990"/>
            <a:ext cx="8064896" cy="9233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Bruce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Peter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Clark !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779912" y="4509120"/>
            <a:ext cx="2629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accent6"/>
                </a:solidFill>
                <a:latin typeface="Aint Nothing Fancy" pitchFamily="2" charset="0"/>
              </a:rPr>
              <a:t>Ceci est un Observer</a:t>
            </a:r>
            <a:endParaRPr lang="fr-FR" sz="2000" dirty="0">
              <a:solidFill>
                <a:schemeClr val="accent6"/>
              </a:solidFill>
              <a:latin typeface="Aint Nothing Fancy" pitchFamily="2" charset="0"/>
            </a:endParaRPr>
          </a:p>
        </p:txBody>
      </p:sp>
      <p:cxnSp>
        <p:nvCxnSpPr>
          <p:cNvPr id="8" name="Connecteur en arc 7"/>
          <p:cNvCxnSpPr/>
          <p:nvPr/>
        </p:nvCxnSpPr>
        <p:spPr>
          <a:xfrm rot="5400000" flipH="1" flipV="1">
            <a:off x="4608004" y="3609020"/>
            <a:ext cx="1152128" cy="360040"/>
          </a:xfrm>
          <a:prstGeom prst="curvedConnector3">
            <a:avLst>
              <a:gd name="adj1" fmla="val 50000"/>
            </a:avLst>
          </a:prstGeom>
          <a:ln>
            <a:prstDash val="sysDot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13" name="ZoneTexte 12"/>
          <p:cNvSpPr txBox="1"/>
          <p:nvPr/>
        </p:nvSpPr>
        <p:spPr>
          <a:xfrm>
            <a:off x="2339752" y="3140968"/>
            <a:ext cx="4579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r>
              <a:rPr lang="fr-FR" sz="36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 asynchrone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ZoneTexte 14"/>
          <p:cNvSpPr txBox="1"/>
          <p:nvPr/>
        </p:nvSpPr>
        <p:spPr>
          <a:xfrm>
            <a:off x="323528" y="260648"/>
            <a:ext cx="4493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TODO Inverser les couleurs ?</a:t>
            </a:r>
            <a:endParaRPr lang="fr-FR" sz="2000" dirty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39552" y="1412776"/>
            <a:ext cx="83936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{Bruce, Peter, Clark}</a:t>
            </a:r>
          </a:p>
          <a:p>
            <a:endParaRPr lang="fr-FR" dirty="0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new Action1&lt;String&gt;() { 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public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void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call(String s) {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	System.out.println("Hello " + s + "!");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});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9552" y="5385990"/>
            <a:ext cx="8064896" cy="9233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Bruce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Peter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Clark !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83936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{Bruce, Peter, Clark}</a:t>
            </a:r>
          </a:p>
          <a:p>
            <a:endParaRPr lang="fr-FR" b="1" dirty="0" smtClean="0">
              <a:solidFill>
                <a:schemeClr val="accent6">
                  <a:lumMod val="7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new Action1&lt;String&gt;() { 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public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void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call(String s) {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	System.out.println("Hello " + s + "!");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});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9552" y="5385990"/>
            <a:ext cx="8064896" cy="9233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Bruce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Peter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Clark !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95736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Names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9" name="Connecteur en arc 8"/>
          <p:cNvCxnSpPr/>
          <p:nvPr/>
        </p:nvCxnSpPr>
        <p:spPr>
          <a:xfrm rot="5400000" flipH="1" flipV="1">
            <a:off x="1331640" y="620688"/>
            <a:ext cx="648072" cy="648072"/>
          </a:xfrm>
          <a:prstGeom prst="curvedConnector2">
            <a:avLst/>
          </a:prstGeom>
          <a:ln>
            <a:prstDash val="sysDot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83936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names = {Bruce, Peter, Clark}</a:t>
            </a:r>
          </a:p>
          <a:p>
            <a:endParaRPr lang="fr-FR" dirty="0" err="1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Observable.from(names).subscribe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new Action1&lt;String&gt;() { </a:t>
            </a:r>
          </a:p>
          <a:p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public void call(String s) {</a:t>
            </a:r>
          </a:p>
          <a:p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	System.out.println("Hello " + s + "!");</a:t>
            </a:r>
          </a:p>
          <a:p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}</a:t>
            </a:r>
          </a:p>
          <a:p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}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9552" y="5385990"/>
            <a:ext cx="8064896" cy="9233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Bruce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Peter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Clark !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95736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Names</a:t>
            </a:r>
            <a:endParaRPr lang="fr-FR" dirty="0">
              <a:solidFill>
                <a:srgbClr val="505F7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716016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Print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1" name="Connecteur en arc 8"/>
          <p:cNvCxnSpPr/>
          <p:nvPr/>
        </p:nvCxnSpPr>
        <p:spPr>
          <a:xfrm rot="16200000" flipV="1">
            <a:off x="5976156" y="800708"/>
            <a:ext cx="1944216" cy="1584176"/>
          </a:xfrm>
          <a:prstGeom prst="curvedConnector2">
            <a:avLst/>
          </a:prstGeom>
          <a:ln>
            <a:prstDash val="sysDot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83936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names = {Bruce, Peter, Clark}</a:t>
            </a:r>
          </a:p>
          <a:p>
            <a:endParaRPr lang="fr-FR" dirty="0" err="1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Observable.from(names).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new Action1&lt;String&gt;() { 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public void call(String s) {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	System.out.println("Hello " + s + "!");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}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}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9552" y="5385990"/>
            <a:ext cx="8064896" cy="9233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Bruce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Peter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Clark !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95736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Names</a:t>
            </a:r>
            <a:endParaRPr lang="fr-FR" dirty="0">
              <a:solidFill>
                <a:srgbClr val="505F7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716016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Print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1" name="Connecteur en arc 8"/>
          <p:cNvCxnSpPr/>
          <p:nvPr/>
        </p:nvCxnSpPr>
        <p:spPr>
          <a:xfrm rot="16200000" flipV="1">
            <a:off x="3707904" y="1052736"/>
            <a:ext cx="1080120" cy="648072"/>
          </a:xfrm>
          <a:prstGeom prst="curvedConnector3">
            <a:avLst>
              <a:gd name="adj1" fmla="val 50000"/>
            </a:avLst>
          </a:prstGeom>
          <a:ln>
            <a:prstDash val="sysDot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stCxn id="8" idx="3"/>
            <a:endCxn id="10" idx="1"/>
          </p:cNvCxnSpPr>
          <p:nvPr/>
        </p:nvCxnSpPr>
        <p:spPr>
          <a:xfrm>
            <a:off x="3131840" y="620688"/>
            <a:ext cx="1584176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3851920" y="1700808"/>
            <a:ext cx="16754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 smtClean="0">
                <a:solidFill>
                  <a:srgbClr val="505F7C"/>
                </a:solidFill>
                <a:latin typeface="Fira Sans SemiBold" pitchFamily="34" charset="0"/>
                <a:ea typeface="Fira Sans SemiBold" pitchFamily="34" charset="0"/>
              </a:rPr>
              <a:t>Map</a:t>
            </a:r>
            <a:endParaRPr lang="fr-FR" sz="6000" dirty="0">
              <a:solidFill>
                <a:srgbClr val="505F7C"/>
              </a:solidFill>
              <a:latin typeface="Fira Sans SemiBold" pitchFamily="34" charset="0"/>
              <a:ea typeface="Fira Sans SemiBold" pitchFamily="34" charset="0"/>
            </a:endParaRPr>
          </a:p>
        </p:txBody>
      </p:sp>
      <p:pic>
        <p:nvPicPr>
          <p:cNvPr id="1026" name="Picture 2" descr="map.png (1280×610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61120" y="2996952"/>
            <a:ext cx="4559152" cy="21727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797526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names = {Bruce, Peter, Clark}</a:t>
            </a:r>
          </a:p>
          <a:p>
            <a:endParaRPr lang="fr-FR" dirty="0" err="1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new Func1&lt;String, String&gt;(){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public String call(String 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	return 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NSAService.getIdentity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}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})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(s) -&gt; {System.out.println("Hello " + s + "!");}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9552" y="5385990"/>
            <a:ext cx="8064896" cy="9233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Hulk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Spiderman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Superman !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59632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Names</a:t>
            </a:r>
            <a:endParaRPr lang="fr-FR" dirty="0">
              <a:solidFill>
                <a:srgbClr val="505F7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00192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Print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2" name="Connecteur droit avec flèche 11"/>
          <p:cNvCxnSpPr>
            <a:stCxn id="8" idx="3"/>
            <a:endCxn id="9" idx="1"/>
          </p:cNvCxnSpPr>
          <p:nvPr/>
        </p:nvCxnSpPr>
        <p:spPr>
          <a:xfrm>
            <a:off x="2195736" y="620688"/>
            <a:ext cx="1224136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Rectangle 8"/>
          <p:cNvSpPr/>
          <p:nvPr/>
        </p:nvSpPr>
        <p:spPr>
          <a:xfrm>
            <a:off x="3419872" y="332656"/>
            <a:ext cx="1512168" cy="57606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GetIdentity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5" name="Connecteur droit avec flèche 14"/>
          <p:cNvCxnSpPr>
            <a:stCxn id="9" idx="3"/>
            <a:endCxn id="10" idx="1"/>
          </p:cNvCxnSpPr>
          <p:nvPr/>
        </p:nvCxnSpPr>
        <p:spPr>
          <a:xfrm>
            <a:off x="4932040" y="620688"/>
            <a:ext cx="1368152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797526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names = {Bruce, Peter, Clark}</a:t>
            </a:r>
          </a:p>
          <a:p>
            <a:endParaRPr lang="fr-FR" dirty="0" err="1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.map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new Func1&lt;String, String&gt;(){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public String call(String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	return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NSAService.getIdentity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})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(s) -&gt; {System.out.println("Hello " + s + "!");}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9552" y="5385990"/>
            <a:ext cx="8064896" cy="9233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Hulk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Spiderman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Superman !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59632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Names</a:t>
            </a:r>
            <a:endParaRPr lang="fr-FR" dirty="0">
              <a:solidFill>
                <a:srgbClr val="505F7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00192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Print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2" name="Connecteur droit avec flèche 11"/>
          <p:cNvCxnSpPr>
            <a:stCxn id="8" idx="3"/>
            <a:endCxn id="9" idx="1"/>
          </p:cNvCxnSpPr>
          <p:nvPr/>
        </p:nvCxnSpPr>
        <p:spPr>
          <a:xfrm>
            <a:off x="2195736" y="620688"/>
            <a:ext cx="1224136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Rectangle 8"/>
          <p:cNvSpPr/>
          <p:nvPr/>
        </p:nvSpPr>
        <p:spPr>
          <a:xfrm>
            <a:off x="3419872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GetIdentity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5" name="Connecteur droit avec flèche 14"/>
          <p:cNvCxnSpPr>
            <a:stCxn id="9" idx="3"/>
            <a:endCxn id="10" idx="1"/>
          </p:cNvCxnSpPr>
          <p:nvPr/>
        </p:nvCxnSpPr>
        <p:spPr>
          <a:xfrm>
            <a:off x="4932040" y="620688"/>
            <a:ext cx="1368152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8" name="ZoneTexte 17"/>
          <p:cNvSpPr txBox="1"/>
          <p:nvPr/>
        </p:nvSpPr>
        <p:spPr>
          <a:xfrm>
            <a:off x="4211960" y="3645024"/>
            <a:ext cx="1726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latin typeface="Aint Nothing Fancy" pitchFamily="2" charset="0"/>
              </a:rPr>
              <a:t>lambda Java 8</a:t>
            </a:r>
            <a:endParaRPr lang="fr-FR" sz="2000" dirty="0">
              <a:latin typeface="Aint Nothing Fancy" pitchFamily="2" charset="0"/>
            </a:endParaRPr>
          </a:p>
        </p:txBody>
      </p:sp>
      <p:cxnSp>
        <p:nvCxnSpPr>
          <p:cNvPr id="19" name="Connecteur en arc 8"/>
          <p:cNvCxnSpPr>
            <a:stCxn id="18" idx="1"/>
          </p:cNvCxnSpPr>
          <p:nvPr/>
        </p:nvCxnSpPr>
        <p:spPr>
          <a:xfrm rot="10800000" flipV="1">
            <a:off x="3923928" y="3845078"/>
            <a:ext cx="288032" cy="304001"/>
          </a:xfrm>
          <a:prstGeom prst="curvedConnector2">
            <a:avLst/>
          </a:prstGeom>
          <a:ln>
            <a:solidFill>
              <a:srgbClr val="132133"/>
            </a:solidFill>
            <a:prstDash val="sysDot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849463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names = {Bruce, Peter, Clark}</a:t>
            </a:r>
          </a:p>
          <a:p>
            <a:endParaRPr lang="fr-FR" dirty="0" err="1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.map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-&gt; {return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NSAService.getIdentity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 	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endParaRPr lang="fr-FR" dirty="0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endParaRPr lang="fr-FR" dirty="0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endParaRPr lang="fr-FR" dirty="0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(s) -&gt; {System.out.println("Hello " + s + "!");}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9552" y="5385990"/>
            <a:ext cx="8064896" cy="9233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Hulk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Spiderman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Superman !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59632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Names</a:t>
            </a:r>
            <a:endParaRPr lang="fr-FR" dirty="0">
              <a:solidFill>
                <a:srgbClr val="505F7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00192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Print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2" name="Connecteur droit avec flèche 11"/>
          <p:cNvCxnSpPr>
            <a:stCxn id="8" idx="3"/>
            <a:endCxn id="9" idx="1"/>
          </p:cNvCxnSpPr>
          <p:nvPr/>
        </p:nvCxnSpPr>
        <p:spPr>
          <a:xfrm>
            <a:off x="2195736" y="620688"/>
            <a:ext cx="1224136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Rectangle 8"/>
          <p:cNvSpPr/>
          <p:nvPr/>
        </p:nvSpPr>
        <p:spPr>
          <a:xfrm>
            <a:off x="3419872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GetIdentity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</a:p>
        </p:txBody>
      </p:sp>
      <p:cxnSp>
        <p:nvCxnSpPr>
          <p:cNvPr id="15" name="Connecteur droit avec flèche 14"/>
          <p:cNvCxnSpPr>
            <a:stCxn id="9" idx="3"/>
            <a:endCxn id="10" idx="1"/>
          </p:cNvCxnSpPr>
          <p:nvPr/>
        </p:nvCxnSpPr>
        <p:spPr>
          <a:xfrm>
            <a:off x="4932040" y="620688"/>
            <a:ext cx="1368152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8" name="ZoneTexte 17"/>
          <p:cNvSpPr txBox="1"/>
          <p:nvPr/>
        </p:nvSpPr>
        <p:spPr>
          <a:xfrm>
            <a:off x="4211960" y="3645024"/>
            <a:ext cx="1726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latin typeface="Aint Nothing Fancy" pitchFamily="2" charset="0"/>
              </a:rPr>
              <a:t>lambda Java 8</a:t>
            </a:r>
            <a:endParaRPr lang="fr-FR" sz="2000" dirty="0">
              <a:latin typeface="Aint Nothing Fancy" pitchFamily="2" charset="0"/>
            </a:endParaRPr>
          </a:p>
        </p:txBody>
      </p:sp>
      <p:cxnSp>
        <p:nvCxnSpPr>
          <p:cNvPr id="19" name="Connecteur en arc 8"/>
          <p:cNvCxnSpPr>
            <a:stCxn id="18" idx="1"/>
          </p:cNvCxnSpPr>
          <p:nvPr/>
        </p:nvCxnSpPr>
        <p:spPr>
          <a:xfrm rot="10800000" flipV="1">
            <a:off x="3923928" y="3845078"/>
            <a:ext cx="288032" cy="304001"/>
          </a:xfrm>
          <a:prstGeom prst="curvedConnector2">
            <a:avLst/>
          </a:prstGeom>
          <a:ln>
            <a:solidFill>
              <a:srgbClr val="132133"/>
            </a:solidFill>
            <a:prstDash val="sysDot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Connecteur en arc 8"/>
          <p:cNvCxnSpPr/>
          <p:nvPr/>
        </p:nvCxnSpPr>
        <p:spPr>
          <a:xfrm rot="10800000">
            <a:off x="3707904" y="3140968"/>
            <a:ext cx="504056" cy="560095"/>
          </a:xfrm>
          <a:prstGeom prst="curvedConnector2">
            <a:avLst/>
          </a:prstGeom>
          <a:ln>
            <a:solidFill>
              <a:srgbClr val="132133"/>
            </a:solidFill>
            <a:prstDash val="sysDot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3563888" y="1700808"/>
            <a:ext cx="20419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 smtClean="0">
                <a:solidFill>
                  <a:srgbClr val="505F7C"/>
                </a:solidFill>
                <a:latin typeface="Fira Sans SemiBold" pitchFamily="34" charset="0"/>
                <a:ea typeface="Fira Sans SemiBold" pitchFamily="34" charset="0"/>
              </a:rPr>
              <a:t>Filter</a:t>
            </a:r>
            <a:endParaRPr lang="fr-FR" sz="6000" dirty="0">
              <a:solidFill>
                <a:srgbClr val="505F7C"/>
              </a:solidFill>
              <a:latin typeface="Fira Sans SemiBold" pitchFamily="34" charset="0"/>
              <a:ea typeface="Fira Sans SemiBold" pitchFamily="34" charset="0"/>
            </a:endParaRPr>
          </a:p>
        </p:txBody>
      </p:sp>
      <p:pic>
        <p:nvPicPr>
          <p:cNvPr id="84994" name="Picture 2" descr="filter.png (1280×620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2924944"/>
            <a:ext cx="5207224" cy="25222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849463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names = {Bruce, Peter, Clark}</a:t>
            </a:r>
          </a:p>
          <a:p>
            <a:endParaRPr lang="fr-FR" dirty="0" err="1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.map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-&gt; {return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NSAService.getIdentity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 	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filter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hero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-&gt; {return 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Avengers.contains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hero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 	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(s) -&gt; {System.out.println("Hello " + s + "!");}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9552" y="5385990"/>
            <a:ext cx="8064896" cy="6463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Hulk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Spiderman !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7584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Names</a:t>
            </a:r>
            <a:endParaRPr lang="fr-FR" dirty="0">
              <a:solidFill>
                <a:srgbClr val="505F7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4248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Print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2" name="Connecteur droit avec flèche 11"/>
          <p:cNvCxnSpPr>
            <a:stCxn id="8" idx="3"/>
            <a:endCxn id="9" idx="1"/>
          </p:cNvCxnSpPr>
          <p:nvPr/>
        </p:nvCxnSpPr>
        <p:spPr>
          <a:xfrm>
            <a:off x="1763688" y="620688"/>
            <a:ext cx="720080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Rectangle 8"/>
          <p:cNvSpPr/>
          <p:nvPr/>
        </p:nvSpPr>
        <p:spPr>
          <a:xfrm>
            <a:off x="2483768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GetIdentity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5" name="Connecteur droit avec flèche 14"/>
          <p:cNvCxnSpPr>
            <a:stCxn id="13" idx="3"/>
            <a:endCxn id="10" idx="1"/>
          </p:cNvCxnSpPr>
          <p:nvPr/>
        </p:nvCxnSpPr>
        <p:spPr>
          <a:xfrm>
            <a:off x="6012160" y="620688"/>
            <a:ext cx="792088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3" name="Rectangle 12"/>
          <p:cNvSpPr/>
          <p:nvPr/>
        </p:nvSpPr>
        <p:spPr>
          <a:xfrm>
            <a:off x="4499992" y="332656"/>
            <a:ext cx="1512168" cy="57606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isAnAvenger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7" name="Connecteur droit avec flèche 16"/>
          <p:cNvCxnSpPr>
            <a:stCxn id="9" idx="3"/>
            <a:endCxn id="13" idx="1"/>
          </p:cNvCxnSpPr>
          <p:nvPr/>
        </p:nvCxnSpPr>
        <p:spPr>
          <a:xfrm>
            <a:off x="3995936" y="620688"/>
            <a:ext cx="504056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13" name="ZoneTexte 12"/>
          <p:cNvSpPr txBox="1"/>
          <p:nvPr/>
        </p:nvSpPr>
        <p:spPr>
          <a:xfrm>
            <a:off x="2339752" y="3140968"/>
            <a:ext cx="4579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accent6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r>
              <a:rPr lang="fr-FR" sz="36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 </a:t>
            </a:r>
            <a:r>
              <a:rPr lang="fr-FR" sz="3600" strike="sngStrike" dirty="0" smtClean="0">
                <a:solidFill>
                  <a:schemeClr val="bg1">
                    <a:lumMod val="75000"/>
                  </a:schemeClr>
                </a:solidFill>
                <a:latin typeface="Fira Sans Medium" pitchFamily="34" charset="0"/>
                <a:ea typeface="Fira Sans Medium" pitchFamily="34" charset="0"/>
              </a:rPr>
              <a:t>asynchrone</a:t>
            </a:r>
            <a:endParaRPr lang="fr-FR" sz="3600" strike="sngStrike" dirty="0">
              <a:solidFill>
                <a:schemeClr val="bg1">
                  <a:lumMod val="75000"/>
                </a:schemeClr>
              </a:solidFill>
              <a:latin typeface="Fira Sans Medium" pitchFamily="34" charset="0"/>
              <a:ea typeface="Fira Sans Medium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2339752" y="1700808"/>
            <a:ext cx="46394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 smtClean="0">
                <a:solidFill>
                  <a:srgbClr val="505F7C"/>
                </a:solidFill>
                <a:latin typeface="Fira Sans SemiBold" pitchFamily="34" charset="0"/>
                <a:ea typeface="Fira Sans SemiBold" pitchFamily="34" charset="0"/>
              </a:rPr>
              <a:t>SubscribeOn</a:t>
            </a:r>
            <a:endParaRPr lang="fr-FR" sz="6000" dirty="0">
              <a:solidFill>
                <a:srgbClr val="505F7C"/>
              </a:solidFill>
              <a:latin typeface="Fira Sans SemiBold" pitchFamily="34" charset="0"/>
              <a:ea typeface="Fira Sans SemiBold" pitchFamily="34" charset="0"/>
            </a:endParaRPr>
          </a:p>
        </p:txBody>
      </p:sp>
      <p:pic>
        <p:nvPicPr>
          <p:cNvPr id="88066" name="Picture 2" descr="Subscribe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2852936"/>
            <a:ext cx="5567264" cy="26531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849463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names = {Bruce, Peter, Clark}</a:t>
            </a:r>
          </a:p>
          <a:p>
            <a:endParaRPr lang="fr-FR" dirty="0" err="1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subscribeOn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Schedulers.newThread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-&gt; {return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NSAService.getIdentity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 	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.filter(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(hero) -&gt; {return Avengers.contains(hero);} 	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(s) -&gt; {System.out.println("Hello " + s + "!");}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9552" y="5385990"/>
            <a:ext cx="8064896" cy="6463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Spiderman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Hulk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!</a:t>
            </a:r>
          </a:p>
        </p:txBody>
      </p:sp>
      <p:sp>
        <p:nvSpPr>
          <p:cNvPr id="8" name="Rectangle 7"/>
          <p:cNvSpPr/>
          <p:nvPr/>
        </p:nvSpPr>
        <p:spPr>
          <a:xfrm>
            <a:off x="827584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Names</a:t>
            </a:r>
            <a:endParaRPr lang="fr-FR" dirty="0">
              <a:solidFill>
                <a:srgbClr val="505F7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4248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Print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2" name="Connecteur droit avec flèche 11"/>
          <p:cNvCxnSpPr>
            <a:stCxn id="8" idx="3"/>
            <a:endCxn id="9" idx="1"/>
          </p:cNvCxnSpPr>
          <p:nvPr/>
        </p:nvCxnSpPr>
        <p:spPr>
          <a:xfrm>
            <a:off x="1763688" y="620688"/>
            <a:ext cx="720080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Rectangle 8"/>
          <p:cNvSpPr/>
          <p:nvPr/>
        </p:nvSpPr>
        <p:spPr>
          <a:xfrm>
            <a:off x="2483768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GetIdentity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5" name="Connecteur droit avec flèche 14"/>
          <p:cNvCxnSpPr>
            <a:stCxn id="13" idx="3"/>
            <a:endCxn id="10" idx="1"/>
          </p:cNvCxnSpPr>
          <p:nvPr/>
        </p:nvCxnSpPr>
        <p:spPr>
          <a:xfrm>
            <a:off x="6012160" y="620688"/>
            <a:ext cx="792088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3" name="Rectangle 12"/>
          <p:cNvSpPr/>
          <p:nvPr/>
        </p:nvSpPr>
        <p:spPr>
          <a:xfrm>
            <a:off x="4499992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isAnAvenger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</a:p>
        </p:txBody>
      </p:sp>
      <p:cxnSp>
        <p:nvCxnSpPr>
          <p:cNvPr id="17" name="Connecteur droit avec flèche 16"/>
          <p:cNvCxnSpPr>
            <a:stCxn id="9" idx="3"/>
            <a:endCxn id="13" idx="1"/>
          </p:cNvCxnSpPr>
          <p:nvPr/>
        </p:nvCxnSpPr>
        <p:spPr>
          <a:xfrm>
            <a:off x="3995936" y="620688"/>
            <a:ext cx="504056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1" name="ZoneTexte 10"/>
          <p:cNvSpPr txBox="1"/>
          <p:nvPr/>
        </p:nvSpPr>
        <p:spPr>
          <a:xfrm>
            <a:off x="539552" y="6095037"/>
            <a:ext cx="8064896" cy="6463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Hulk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Spiderman 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849463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names = {Bruce, Peter, Clark}</a:t>
            </a:r>
          </a:p>
          <a:p>
            <a:endParaRPr lang="fr-FR" dirty="0" err="1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subscribeOn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Schedulers.computation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-&gt; {return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NSAService.getIdentity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 	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.filter(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(hero) -&gt; {return Avengers.contains(hero);} 	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(s) -&gt; {System.out.println("Hello " + s + "!");}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9552" y="5385990"/>
            <a:ext cx="8064896" cy="6463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Spiderman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Hulk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!</a:t>
            </a:r>
          </a:p>
        </p:txBody>
      </p:sp>
      <p:sp>
        <p:nvSpPr>
          <p:cNvPr id="8" name="Rectangle 7"/>
          <p:cNvSpPr/>
          <p:nvPr/>
        </p:nvSpPr>
        <p:spPr>
          <a:xfrm>
            <a:off x="827584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Names</a:t>
            </a:r>
            <a:endParaRPr lang="fr-FR" dirty="0">
              <a:solidFill>
                <a:srgbClr val="505F7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4248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Print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2" name="Connecteur droit avec flèche 11"/>
          <p:cNvCxnSpPr>
            <a:stCxn id="8" idx="3"/>
            <a:endCxn id="9" idx="1"/>
          </p:cNvCxnSpPr>
          <p:nvPr/>
        </p:nvCxnSpPr>
        <p:spPr>
          <a:xfrm>
            <a:off x="1763688" y="620688"/>
            <a:ext cx="720080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Rectangle 8"/>
          <p:cNvSpPr/>
          <p:nvPr/>
        </p:nvSpPr>
        <p:spPr>
          <a:xfrm>
            <a:off x="2483768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GetIdentity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5" name="Connecteur droit avec flèche 14"/>
          <p:cNvCxnSpPr>
            <a:stCxn id="13" idx="3"/>
            <a:endCxn id="10" idx="1"/>
          </p:cNvCxnSpPr>
          <p:nvPr/>
        </p:nvCxnSpPr>
        <p:spPr>
          <a:xfrm>
            <a:off x="6012160" y="620688"/>
            <a:ext cx="792088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3" name="Rectangle 12"/>
          <p:cNvSpPr/>
          <p:nvPr/>
        </p:nvSpPr>
        <p:spPr>
          <a:xfrm>
            <a:off x="4499992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isAnAvenger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</a:p>
        </p:txBody>
      </p:sp>
      <p:cxnSp>
        <p:nvCxnSpPr>
          <p:cNvPr id="17" name="Connecteur droit avec flèche 16"/>
          <p:cNvCxnSpPr>
            <a:stCxn id="9" idx="3"/>
            <a:endCxn id="13" idx="1"/>
          </p:cNvCxnSpPr>
          <p:nvPr/>
        </p:nvCxnSpPr>
        <p:spPr>
          <a:xfrm>
            <a:off x="3995936" y="620688"/>
            <a:ext cx="504056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1" name="ZoneTexte 10"/>
          <p:cNvSpPr txBox="1"/>
          <p:nvPr/>
        </p:nvSpPr>
        <p:spPr>
          <a:xfrm>
            <a:off x="539552" y="6095037"/>
            <a:ext cx="8064896" cy="6463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Hulk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Spiderman 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2339752" y="1700808"/>
            <a:ext cx="4075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 smtClean="0">
                <a:solidFill>
                  <a:srgbClr val="505F7C"/>
                </a:solidFill>
                <a:latin typeface="Fira Sans SemiBold" pitchFamily="34" charset="0"/>
                <a:ea typeface="Fira Sans SemiBold" pitchFamily="34" charset="0"/>
              </a:rPr>
              <a:t>ObserveOn</a:t>
            </a:r>
            <a:endParaRPr lang="fr-FR" sz="6000" dirty="0">
              <a:solidFill>
                <a:srgbClr val="505F7C"/>
              </a:solidFill>
              <a:latin typeface="Fira Sans SemiBold" pitchFamily="34" charset="0"/>
              <a:ea typeface="Fira Sans SemiBold" pitchFamily="34" charset="0"/>
            </a:endParaRPr>
          </a:p>
        </p:txBody>
      </p:sp>
      <p:pic>
        <p:nvPicPr>
          <p:cNvPr id="89090" name="Picture 2" descr="Observe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2780928"/>
            <a:ext cx="5999312" cy="288716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849944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names = {Bruce, Peter, Clark}</a:t>
            </a:r>
          </a:p>
          <a:p>
            <a:endParaRPr lang="fr-FR" dirty="0" err="1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subscribeOn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Schedulers.computation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-&gt; {return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NSAService.getIdentity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 	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.filter(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(hero) -&gt; {return Avengers.contains(hero);} 	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(s) -&gt; {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androidL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istView.getModel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().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addElement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7584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Names</a:t>
            </a:r>
            <a:endParaRPr lang="fr-FR" dirty="0">
              <a:solidFill>
                <a:srgbClr val="505F7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4248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Print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2" name="Connecteur droit avec flèche 11"/>
          <p:cNvCxnSpPr>
            <a:stCxn id="8" idx="3"/>
            <a:endCxn id="9" idx="1"/>
          </p:cNvCxnSpPr>
          <p:nvPr/>
        </p:nvCxnSpPr>
        <p:spPr>
          <a:xfrm>
            <a:off x="1763688" y="620688"/>
            <a:ext cx="720080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Rectangle 8"/>
          <p:cNvSpPr/>
          <p:nvPr/>
        </p:nvSpPr>
        <p:spPr>
          <a:xfrm>
            <a:off x="2483768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GetIdentity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5" name="Connecteur droit avec flèche 14"/>
          <p:cNvCxnSpPr>
            <a:stCxn id="13" idx="3"/>
            <a:endCxn id="10" idx="1"/>
          </p:cNvCxnSpPr>
          <p:nvPr/>
        </p:nvCxnSpPr>
        <p:spPr>
          <a:xfrm>
            <a:off x="6012160" y="620688"/>
            <a:ext cx="792088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3" name="Rectangle 12"/>
          <p:cNvSpPr/>
          <p:nvPr/>
        </p:nvSpPr>
        <p:spPr>
          <a:xfrm>
            <a:off x="4499992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isAnAvenger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</a:p>
        </p:txBody>
      </p:sp>
      <p:cxnSp>
        <p:nvCxnSpPr>
          <p:cNvPr id="17" name="Connecteur droit avec flèche 16"/>
          <p:cNvCxnSpPr>
            <a:stCxn id="9" idx="3"/>
            <a:endCxn id="13" idx="1"/>
          </p:cNvCxnSpPr>
          <p:nvPr/>
        </p:nvCxnSpPr>
        <p:spPr>
          <a:xfrm>
            <a:off x="3995936" y="620688"/>
            <a:ext cx="504056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849944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names = {Bruce, Peter, Clark}</a:t>
            </a:r>
          </a:p>
          <a:p>
            <a:endParaRPr lang="fr-FR" dirty="0" err="1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subscribeOn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Schedulers.computation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-&gt; {return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NSAService.getIdentity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 	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.filter(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(hero) -&gt; {return Avengers.contains(hero);} 	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(s) -&gt; {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androidL</a:t>
            </a:r>
            <a:r>
              <a:rPr lang="en-US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istView.getModel</a:t>
            </a:r>
            <a:r>
              <a:rPr lang="en-US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().</a:t>
            </a:r>
            <a:r>
              <a:rPr lang="en-US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addElement</a:t>
            </a:r>
            <a:r>
              <a:rPr lang="en-US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</a:t>
            </a:r>
            <a:r>
              <a:rPr lang="en-US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7584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Names</a:t>
            </a:r>
            <a:endParaRPr lang="fr-FR" dirty="0">
              <a:solidFill>
                <a:srgbClr val="505F7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4248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Print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2" name="Connecteur droit avec flèche 11"/>
          <p:cNvCxnSpPr>
            <a:stCxn id="8" idx="3"/>
            <a:endCxn id="9" idx="1"/>
          </p:cNvCxnSpPr>
          <p:nvPr/>
        </p:nvCxnSpPr>
        <p:spPr>
          <a:xfrm>
            <a:off x="1763688" y="620688"/>
            <a:ext cx="720080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Rectangle 8"/>
          <p:cNvSpPr/>
          <p:nvPr/>
        </p:nvSpPr>
        <p:spPr>
          <a:xfrm>
            <a:off x="2483768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GetIdentity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5" name="Connecteur droit avec flèche 14"/>
          <p:cNvCxnSpPr>
            <a:stCxn id="13" idx="3"/>
            <a:endCxn id="10" idx="1"/>
          </p:cNvCxnSpPr>
          <p:nvPr/>
        </p:nvCxnSpPr>
        <p:spPr>
          <a:xfrm>
            <a:off x="6012160" y="620688"/>
            <a:ext cx="792088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3" name="Rectangle 12"/>
          <p:cNvSpPr/>
          <p:nvPr/>
        </p:nvSpPr>
        <p:spPr>
          <a:xfrm>
            <a:off x="4499992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isAnAvenger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</a:p>
        </p:txBody>
      </p:sp>
      <p:cxnSp>
        <p:nvCxnSpPr>
          <p:cNvPr id="17" name="Connecteur droit avec flèche 16"/>
          <p:cNvCxnSpPr>
            <a:stCxn id="9" idx="3"/>
            <a:endCxn id="13" idx="1"/>
          </p:cNvCxnSpPr>
          <p:nvPr/>
        </p:nvCxnSpPr>
        <p:spPr>
          <a:xfrm>
            <a:off x="3995936" y="620688"/>
            <a:ext cx="504056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5072211"/>
            <a:ext cx="6629400" cy="138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849463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names = {Bruce, Peter, Clark}</a:t>
            </a:r>
          </a:p>
          <a:p>
            <a:endParaRPr lang="fr-FR" dirty="0" err="1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subscribeOn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Schedulers.computation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-&gt; {return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NSAService.getIdentity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 	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.filter(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(hero) -&gt; {return Avengers.contains(hero);} 	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observeOn(AndroidSchedulers.mainThread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(s) -&gt; {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androidL</a:t>
            </a:r>
            <a:r>
              <a:rPr lang="en-US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istView.getModel</a:t>
            </a:r>
            <a:r>
              <a:rPr lang="en-US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().</a:t>
            </a:r>
            <a:r>
              <a:rPr lang="en-US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addElement</a:t>
            </a:r>
            <a:r>
              <a:rPr lang="en-US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</a:t>
            </a:r>
            <a:r>
              <a:rPr lang="en-US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7584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Names</a:t>
            </a:r>
            <a:endParaRPr lang="fr-FR" dirty="0">
              <a:solidFill>
                <a:srgbClr val="505F7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4248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Print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2" name="Connecteur droit avec flèche 11"/>
          <p:cNvCxnSpPr>
            <a:stCxn id="8" idx="3"/>
            <a:endCxn id="9" idx="1"/>
          </p:cNvCxnSpPr>
          <p:nvPr/>
        </p:nvCxnSpPr>
        <p:spPr>
          <a:xfrm>
            <a:off x="1763688" y="620688"/>
            <a:ext cx="720080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Rectangle 8"/>
          <p:cNvSpPr/>
          <p:nvPr/>
        </p:nvSpPr>
        <p:spPr>
          <a:xfrm>
            <a:off x="2483768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GetIdentity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5" name="Connecteur droit avec flèche 14"/>
          <p:cNvCxnSpPr>
            <a:stCxn id="13" idx="3"/>
            <a:endCxn id="10" idx="1"/>
          </p:cNvCxnSpPr>
          <p:nvPr/>
        </p:nvCxnSpPr>
        <p:spPr>
          <a:xfrm>
            <a:off x="6012160" y="620688"/>
            <a:ext cx="792088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3" name="Rectangle 12"/>
          <p:cNvSpPr/>
          <p:nvPr/>
        </p:nvSpPr>
        <p:spPr>
          <a:xfrm>
            <a:off x="4499992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isAnAvenger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</a:p>
        </p:txBody>
      </p:sp>
      <p:cxnSp>
        <p:nvCxnSpPr>
          <p:cNvPr id="17" name="Connecteur droit avec flèche 16"/>
          <p:cNvCxnSpPr>
            <a:stCxn id="9" idx="3"/>
            <a:endCxn id="13" idx="1"/>
          </p:cNvCxnSpPr>
          <p:nvPr/>
        </p:nvCxnSpPr>
        <p:spPr>
          <a:xfrm>
            <a:off x="3995936" y="620688"/>
            <a:ext cx="504056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849463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names = {Bruce, Peter, Clark}</a:t>
            </a:r>
          </a:p>
          <a:p>
            <a:endParaRPr lang="fr-FR" dirty="0" err="1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subscribeOn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Schedulers.computation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-&gt; {return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NSAService.getIdentity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 	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.filter(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(hero) -&gt; {return Avengers.contains(hero);} 	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.observeOn(AndroidSchedulers.mainThread())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(s) -&gt; {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androidL</a:t>
            </a:r>
            <a:r>
              <a:rPr lang="en-US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istView.getModel</a:t>
            </a:r>
            <a:r>
              <a:rPr lang="en-US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().</a:t>
            </a:r>
            <a:r>
              <a:rPr lang="en-US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addElement</a:t>
            </a:r>
            <a:r>
              <a:rPr lang="en-US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</a:t>
            </a:r>
            <a:r>
              <a:rPr lang="en-US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7584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Names</a:t>
            </a:r>
            <a:endParaRPr lang="fr-FR" dirty="0">
              <a:solidFill>
                <a:srgbClr val="505F7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4248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Print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2" name="Connecteur droit avec flèche 11"/>
          <p:cNvCxnSpPr>
            <a:stCxn id="8" idx="3"/>
            <a:endCxn id="9" idx="1"/>
          </p:cNvCxnSpPr>
          <p:nvPr/>
        </p:nvCxnSpPr>
        <p:spPr>
          <a:xfrm>
            <a:off x="1763688" y="620688"/>
            <a:ext cx="720080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Rectangle 8"/>
          <p:cNvSpPr/>
          <p:nvPr/>
        </p:nvSpPr>
        <p:spPr>
          <a:xfrm>
            <a:off x="2483768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GetIdentity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5" name="Connecteur droit avec flèche 14"/>
          <p:cNvCxnSpPr>
            <a:stCxn id="13" idx="3"/>
            <a:endCxn id="10" idx="1"/>
          </p:cNvCxnSpPr>
          <p:nvPr/>
        </p:nvCxnSpPr>
        <p:spPr>
          <a:xfrm>
            <a:off x="6012160" y="620688"/>
            <a:ext cx="792088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3" name="Rectangle 12"/>
          <p:cNvSpPr/>
          <p:nvPr/>
        </p:nvSpPr>
        <p:spPr>
          <a:xfrm>
            <a:off x="4499992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isAnAvenger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</a:p>
        </p:txBody>
      </p:sp>
      <p:cxnSp>
        <p:nvCxnSpPr>
          <p:cNvPr id="17" name="Connecteur droit avec flèche 16"/>
          <p:cNvCxnSpPr>
            <a:stCxn id="9" idx="3"/>
            <a:endCxn id="13" idx="1"/>
          </p:cNvCxnSpPr>
          <p:nvPr/>
        </p:nvCxnSpPr>
        <p:spPr>
          <a:xfrm>
            <a:off x="3995936" y="620688"/>
            <a:ext cx="504056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1880" y="1916832"/>
            <a:ext cx="2376264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 descr="Buff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6632"/>
            <a:ext cx="2736304" cy="1368152"/>
          </a:xfrm>
          <a:prstGeom prst="rect">
            <a:avLst/>
          </a:prstGeom>
          <a:noFill/>
        </p:spPr>
      </p:pic>
      <p:pic>
        <p:nvPicPr>
          <p:cNvPr id="93188" name="Picture 4" descr="takeUnti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1800" y="1124744"/>
            <a:ext cx="3275856" cy="1945040"/>
          </a:xfrm>
          <a:prstGeom prst="rect">
            <a:avLst/>
          </a:prstGeom>
          <a:noFill/>
        </p:spPr>
      </p:pic>
      <p:pic>
        <p:nvPicPr>
          <p:cNvPr id="93190" name="Picture 6" descr="debounc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3429000"/>
            <a:ext cx="4032448" cy="1953217"/>
          </a:xfrm>
          <a:prstGeom prst="rect">
            <a:avLst/>
          </a:prstGeom>
          <a:noFill/>
        </p:spPr>
      </p:pic>
      <p:pic>
        <p:nvPicPr>
          <p:cNvPr id="93192" name="Picture 8" descr="ski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99592" y="5733256"/>
            <a:ext cx="1944216" cy="926541"/>
          </a:xfrm>
          <a:prstGeom prst="rect">
            <a:avLst/>
          </a:prstGeom>
          <a:noFill/>
        </p:spPr>
      </p:pic>
      <p:pic>
        <p:nvPicPr>
          <p:cNvPr id="93194" name="Picture 10" descr="timer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08104" y="188640"/>
            <a:ext cx="2744550" cy="857672"/>
          </a:xfrm>
          <a:prstGeom prst="rect">
            <a:avLst/>
          </a:prstGeom>
          <a:noFill/>
        </p:spPr>
      </p:pic>
      <p:pic>
        <p:nvPicPr>
          <p:cNvPr id="93196" name="Picture 12" descr="contains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13040" y="2564904"/>
            <a:ext cx="2830960" cy="1415480"/>
          </a:xfrm>
          <a:prstGeom prst="rect">
            <a:avLst/>
          </a:prstGeom>
          <a:noFill/>
        </p:spPr>
      </p:pic>
      <p:pic>
        <p:nvPicPr>
          <p:cNvPr id="93198" name="Picture 14" descr="reduce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716016" y="4581128"/>
            <a:ext cx="4032448" cy="20162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OME\Desktop\Présentation RX\PPT\lego-622602_128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40568" y="-1"/>
            <a:ext cx="10327343" cy="68580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755576" y="2420888"/>
            <a:ext cx="936104" cy="72008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err="1" smtClean="0">
                <a:solidFill>
                  <a:schemeClr val="tx1"/>
                </a:solidFill>
              </a:rPr>
              <a:t>Sensor</a:t>
            </a:r>
            <a:endParaRPr lang="fr-FR" sz="2000" dirty="0">
              <a:solidFill>
                <a:schemeClr val="tx1"/>
              </a:solidFill>
            </a:endParaRPr>
          </a:p>
        </p:txBody>
      </p:sp>
      <p:cxnSp>
        <p:nvCxnSpPr>
          <p:cNvPr id="6" name="Connecteur droit avec flèche 5"/>
          <p:cNvCxnSpPr>
            <a:stCxn id="5" idx="3"/>
            <a:endCxn id="8" idx="1"/>
          </p:cNvCxnSpPr>
          <p:nvPr/>
        </p:nvCxnSpPr>
        <p:spPr>
          <a:xfrm>
            <a:off x="1691680" y="2780928"/>
            <a:ext cx="1008112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Heart Rate, Pulse, Live, Line, Wave, Frequency, Medica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3212976"/>
            <a:ext cx="1656184" cy="116968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2699792" y="2420888"/>
            <a:ext cx="1080120" cy="72008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Network </a:t>
            </a:r>
            <a:r>
              <a:rPr lang="fr-FR" sz="2000" dirty="0" err="1" smtClean="0">
                <a:solidFill>
                  <a:schemeClr val="tx1"/>
                </a:solidFill>
              </a:rPr>
              <a:t>Emitter</a:t>
            </a:r>
            <a:endParaRPr lang="fr-FR" sz="2000" dirty="0">
              <a:solidFill>
                <a:schemeClr val="tx1"/>
              </a:solidFill>
            </a:endParaRPr>
          </a:p>
        </p:txBody>
      </p:sp>
      <p:pic>
        <p:nvPicPr>
          <p:cNvPr id="9" name="Picture 2" descr="Satellite Dish, Parabolic Mirror, Sending, Send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3808" y="3284984"/>
            <a:ext cx="668540" cy="847259"/>
          </a:xfrm>
          <a:prstGeom prst="rect">
            <a:avLst/>
          </a:prstGeom>
          <a:noFill/>
        </p:spPr>
      </p:pic>
      <p:cxnSp>
        <p:nvCxnSpPr>
          <p:cNvPr id="10" name="Connecteur droit avec flèche 9"/>
          <p:cNvCxnSpPr>
            <a:stCxn id="8" idx="3"/>
            <a:endCxn id="11" idx="1"/>
          </p:cNvCxnSpPr>
          <p:nvPr/>
        </p:nvCxnSpPr>
        <p:spPr>
          <a:xfrm>
            <a:off x="3779912" y="2780928"/>
            <a:ext cx="1152128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932040" y="2420888"/>
            <a:ext cx="1080120" cy="72008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Network </a:t>
            </a:r>
            <a:r>
              <a:rPr lang="fr-FR" sz="2000" dirty="0" err="1" smtClean="0">
                <a:solidFill>
                  <a:schemeClr val="tx1"/>
                </a:solidFill>
              </a:rPr>
              <a:t>Receiver</a:t>
            </a:r>
            <a:endParaRPr lang="fr-FR" sz="2000" dirty="0">
              <a:solidFill>
                <a:schemeClr val="tx1"/>
              </a:solidFill>
            </a:endParaRPr>
          </a:p>
        </p:txBody>
      </p:sp>
      <p:pic>
        <p:nvPicPr>
          <p:cNvPr id="12" name="Picture 3" descr="C:\Users\HOME\Desktop\recei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76056" y="3212976"/>
            <a:ext cx="748879" cy="949321"/>
          </a:xfrm>
          <a:prstGeom prst="rect">
            <a:avLst/>
          </a:prstGeom>
          <a:noFill/>
        </p:spPr>
      </p:pic>
      <p:cxnSp>
        <p:nvCxnSpPr>
          <p:cNvPr id="13" name="Connecteur droit avec flèche 12"/>
          <p:cNvCxnSpPr>
            <a:stCxn id="11" idx="3"/>
            <a:endCxn id="14" idx="1"/>
          </p:cNvCxnSpPr>
          <p:nvPr/>
        </p:nvCxnSpPr>
        <p:spPr>
          <a:xfrm>
            <a:off x="6012160" y="2780928"/>
            <a:ext cx="1224136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236296" y="2420888"/>
            <a:ext cx="1080120" cy="72008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GUI</a:t>
            </a:r>
            <a:endParaRPr lang="fr-FR" sz="2000" dirty="0">
              <a:solidFill>
                <a:schemeClr val="tx1"/>
              </a:solidFill>
            </a:endParaRPr>
          </a:p>
        </p:txBody>
      </p:sp>
      <p:pic>
        <p:nvPicPr>
          <p:cNvPr id="15" name="Picture 2" descr="C:\Users\HOME\Desktop\gui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64288" y="3284984"/>
            <a:ext cx="1296144" cy="102534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635896" y="2708920"/>
            <a:ext cx="17315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2">
                    <a:lumMod val="75000"/>
                  </a:schemeClr>
                </a:solidFill>
                <a:latin typeface="Impact" pitchFamily="34" charset="0"/>
              </a:rPr>
              <a:t>DEMO</a:t>
            </a:r>
            <a:endParaRPr lang="fr-FR" sz="5400" dirty="0">
              <a:solidFill>
                <a:schemeClr val="bg2">
                  <a:lumMod val="7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076056" y="3573016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accent6"/>
                </a:solidFill>
                <a:latin typeface="Aint Nothing Fancy" pitchFamily="2" charset="0"/>
              </a:rPr>
              <a:t>enfin !</a:t>
            </a:r>
            <a:endParaRPr lang="fr-FR" sz="2000" dirty="0">
              <a:solidFill>
                <a:schemeClr val="accent6"/>
              </a:solidFill>
              <a:latin typeface="Aint Nothing Fanc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2225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707904" y="2276872"/>
            <a:ext cx="1512168" cy="144016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 err="1" smtClean="0">
                <a:solidFill>
                  <a:schemeClr val="tx1"/>
                </a:solidFill>
              </a:rPr>
              <a:t>Sensor</a:t>
            </a:r>
            <a:endParaRPr lang="fr-FR" sz="2800" dirty="0">
              <a:solidFill>
                <a:schemeClr val="tx1"/>
              </a:solidFill>
            </a:endParaRPr>
          </a:p>
        </p:txBody>
      </p:sp>
      <p:pic>
        <p:nvPicPr>
          <p:cNvPr id="97282" name="Picture 2" descr="Heart Rate, Pulse, Live, Line, Wave, Frequency, Medica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2996952"/>
            <a:ext cx="6096000" cy="430530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30" name="ZoneTexte 29"/>
          <p:cNvSpPr txBox="1"/>
          <p:nvPr/>
        </p:nvSpPr>
        <p:spPr>
          <a:xfrm>
            <a:off x="683568" y="2276872"/>
            <a:ext cx="76097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sensor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Observable.interval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(1,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TimeUnit.MILLISECONDS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(time) -&gt; {return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device.getData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(time);}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);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30" name="ZoneTexte 29"/>
          <p:cNvSpPr txBox="1"/>
          <p:nvPr/>
        </p:nvSpPr>
        <p:spPr>
          <a:xfrm>
            <a:off x="683568" y="2276872"/>
            <a:ext cx="76097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sensor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b="1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Observable.interval</a:t>
            </a:r>
            <a:r>
              <a:rPr lang="fr-FR" b="1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(1, </a:t>
            </a:r>
            <a:r>
              <a:rPr lang="fr-FR" b="1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TimeUnit.MILLISECONDS</a:t>
            </a:r>
            <a:r>
              <a:rPr lang="fr-FR" b="1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(time) -&gt; {return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device.getData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(time);}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);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30" name="ZoneTexte 29"/>
          <p:cNvSpPr txBox="1"/>
          <p:nvPr/>
        </p:nvSpPr>
        <p:spPr>
          <a:xfrm>
            <a:off x="683568" y="2276872"/>
            <a:ext cx="76097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sensor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Observable.interval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(1,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TimeUnit.MILLISECONDS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(time) -&gt; {</a:t>
            </a:r>
            <a:r>
              <a:rPr lang="fr-FR" b="1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 </a:t>
            </a:r>
            <a:r>
              <a:rPr lang="fr-FR" b="1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device.getData</a:t>
            </a:r>
            <a:r>
              <a:rPr lang="fr-FR" b="1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(time);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);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30" name="ZoneTexte 29"/>
          <p:cNvSpPr txBox="1"/>
          <p:nvPr/>
        </p:nvSpPr>
        <p:spPr>
          <a:xfrm>
            <a:off x="683568" y="2276872"/>
            <a:ext cx="76097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 </a:t>
            </a:r>
            <a:r>
              <a:rPr lang="fr-FR" b="1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sensor</a:t>
            </a:r>
            <a:r>
              <a:rPr lang="fr-FR" b="1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Observable.interval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(1,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TimeUnit.MILLISECONDS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(time) -&gt; {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 device.getData(time);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);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30" name="ZoneTexte 29"/>
          <p:cNvSpPr txBox="1"/>
          <p:nvPr/>
        </p:nvSpPr>
        <p:spPr>
          <a:xfrm>
            <a:off x="683568" y="2276872"/>
            <a:ext cx="76097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sensor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Observable.interval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(1,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TimeUnit.MILLISECONDS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(time) -&gt; {return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device.getData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(time);}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);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3275856" y="4653136"/>
            <a:ext cx="2555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accent6"/>
                </a:solidFill>
                <a:latin typeface="Aint Nothing Fancy" pitchFamily="2" charset="0"/>
              </a:rPr>
              <a:t>un peu trop rapide…</a:t>
            </a:r>
            <a:endParaRPr lang="fr-FR" sz="2000" dirty="0">
              <a:solidFill>
                <a:schemeClr val="accent6"/>
              </a:solidFill>
              <a:latin typeface="Aint Nothing Fanc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30" name="ZoneTexte 29"/>
          <p:cNvSpPr txBox="1"/>
          <p:nvPr/>
        </p:nvSpPr>
        <p:spPr>
          <a:xfrm>
            <a:off x="683568" y="2276872"/>
            <a:ext cx="76097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sensor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Observable.interval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(1,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TimeUnit.MILLISECONDS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(time) -&gt; {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device.getData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(time);}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b="1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b="1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throttleFirst</a:t>
            </a:r>
            <a:r>
              <a:rPr lang="fr-FR" b="1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(50, </a:t>
            </a:r>
            <a:r>
              <a:rPr lang="fr-FR" b="1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TimeUnit.MILLISECONDS</a:t>
            </a:r>
            <a:r>
              <a:rPr lang="fr-FR" b="1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;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2225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707904" y="2276872"/>
            <a:ext cx="1512168" cy="144016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 err="1" smtClean="0">
                <a:solidFill>
                  <a:schemeClr val="tx1"/>
                </a:solidFill>
              </a:rPr>
              <a:t>Sensor</a:t>
            </a:r>
            <a:endParaRPr lang="fr-FR" sz="2800" dirty="0">
              <a:solidFill>
                <a:schemeClr val="tx1"/>
              </a:solidFill>
            </a:endParaRPr>
          </a:p>
        </p:txBody>
      </p:sp>
      <p:pic>
        <p:nvPicPr>
          <p:cNvPr id="97282" name="Picture 2" descr="Heart Rate, Pulse, Live, Line, Wave, Frequency, Medica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2996952"/>
            <a:ext cx="6096000" cy="4305301"/>
          </a:xfrm>
          <a:prstGeom prst="rect">
            <a:avLst/>
          </a:prstGeom>
          <a:noFill/>
        </p:spPr>
      </p:pic>
      <p:cxnSp>
        <p:nvCxnSpPr>
          <p:cNvPr id="7" name="Connecteur droit avec flèche 6"/>
          <p:cNvCxnSpPr>
            <a:stCxn id="3" idx="3"/>
          </p:cNvCxnSpPr>
          <p:nvPr/>
        </p:nvCxnSpPr>
        <p:spPr>
          <a:xfrm>
            <a:off x="5220072" y="2996952"/>
            <a:ext cx="432048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4067944" y="2308810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113588" y="263691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2225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707904" y="2276872"/>
            <a:ext cx="1512168" cy="144016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solidFill>
                  <a:schemeClr val="tx1"/>
                </a:solidFill>
              </a:rPr>
              <a:t>Network </a:t>
            </a:r>
            <a:r>
              <a:rPr lang="fr-FR" sz="2800" dirty="0" err="1" smtClean="0">
                <a:solidFill>
                  <a:schemeClr val="tx1"/>
                </a:solidFill>
              </a:rPr>
              <a:t>Emitter</a:t>
            </a:r>
            <a:endParaRPr lang="fr-FR" sz="2800" dirty="0">
              <a:solidFill>
                <a:schemeClr val="tx1"/>
              </a:solidFill>
            </a:endParaRPr>
          </a:p>
        </p:txBody>
      </p:sp>
      <p:pic>
        <p:nvPicPr>
          <p:cNvPr id="96258" name="Picture 2" descr="Satellite Dish, Parabolic Mirror, Sending, Send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9912" y="4437112"/>
            <a:ext cx="1464003" cy="1855371"/>
          </a:xfrm>
          <a:prstGeom prst="rect">
            <a:avLst/>
          </a:prstGeom>
          <a:noFill/>
        </p:spPr>
      </p:pic>
      <p:cxnSp>
        <p:nvCxnSpPr>
          <p:cNvPr id="6" name="Connecteur droit avec flèche 5"/>
          <p:cNvCxnSpPr>
            <a:endCxn id="3" idx="1"/>
          </p:cNvCxnSpPr>
          <p:nvPr/>
        </p:nvCxnSpPr>
        <p:spPr>
          <a:xfrm>
            <a:off x="-612576" y="2996952"/>
            <a:ext cx="432048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1187624" y="2420888"/>
            <a:ext cx="673934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ZMQ.Socket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context.socket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(ZMQ.PUB);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("tcp://*:5556");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sensor.forEach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(value) -&gt; {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publisher.send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(data, 0);}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1187624" y="2420888"/>
            <a:ext cx="673934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ZMQ.Socket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publisher = context.socket(</a:t>
            </a:r>
            <a:r>
              <a:rPr lang="fr-FR" b="1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ZMQ.PUB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publisher.bind("</a:t>
            </a:r>
            <a:r>
              <a:rPr lang="fr-FR" b="1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tcp://*:5556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");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sensor.forEach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(value) -&gt; {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publisher.send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(data, 0);}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pic>
        <p:nvPicPr>
          <p:cNvPr id="101379" name="Picture 3" descr="C:\Users\HOME\Desktop\zeromq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628800"/>
            <a:ext cx="1656184" cy="51728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1187624" y="2420888"/>
            <a:ext cx="673934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ZMQ.Socket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context.socket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(ZMQ.PUB);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("tcp://*:5556");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sensor.forEach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(value) -&gt; {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publisher.send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(data, 0);}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1187624" y="2420888"/>
            <a:ext cx="673934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ZMQ.Socket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context.socket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(ZMQ.PUB);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("tcp://*:5556");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sensor.forEach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(value) -&gt; {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publisher.send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(data, 0);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1187624" y="2420888"/>
            <a:ext cx="673934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ZMQ.Socket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context.socket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(ZMQ.PUB);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("tcp://*:5556");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sensor.forEach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(value) -&gt; {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publisher.send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(data, 0);}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;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2225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707904" y="2276872"/>
            <a:ext cx="1512168" cy="144016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solidFill>
                  <a:schemeClr val="tx1"/>
                </a:solidFill>
              </a:rPr>
              <a:t>Network </a:t>
            </a:r>
            <a:r>
              <a:rPr lang="fr-FR" sz="2800" dirty="0" err="1" smtClean="0">
                <a:solidFill>
                  <a:schemeClr val="tx1"/>
                </a:solidFill>
              </a:rPr>
              <a:t>Emitter</a:t>
            </a:r>
            <a:endParaRPr lang="fr-FR" sz="2800" dirty="0">
              <a:solidFill>
                <a:schemeClr val="tx1"/>
              </a:solidFill>
            </a:endParaRPr>
          </a:p>
        </p:txBody>
      </p:sp>
      <p:pic>
        <p:nvPicPr>
          <p:cNvPr id="96258" name="Picture 2" descr="Satellite Dish, Parabolic Mirror, Sending, Send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9912" y="4437112"/>
            <a:ext cx="1464003" cy="1855371"/>
          </a:xfrm>
          <a:prstGeom prst="rect">
            <a:avLst/>
          </a:prstGeom>
          <a:noFill/>
        </p:spPr>
      </p:pic>
      <p:cxnSp>
        <p:nvCxnSpPr>
          <p:cNvPr id="5" name="Connecteur droit avec flèche 4"/>
          <p:cNvCxnSpPr/>
          <p:nvPr/>
        </p:nvCxnSpPr>
        <p:spPr>
          <a:xfrm>
            <a:off x="5220072" y="2996952"/>
            <a:ext cx="432048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/>
          <p:cNvCxnSpPr>
            <a:endCxn id="3" idx="1"/>
          </p:cNvCxnSpPr>
          <p:nvPr/>
        </p:nvCxnSpPr>
        <p:spPr>
          <a:xfrm>
            <a:off x="-612576" y="2996952"/>
            <a:ext cx="432048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2225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707904" y="2276872"/>
            <a:ext cx="1512168" cy="144016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solidFill>
                  <a:schemeClr val="tx1"/>
                </a:solidFill>
              </a:rPr>
              <a:t>Network </a:t>
            </a:r>
            <a:r>
              <a:rPr lang="fr-FR" sz="2800" dirty="0" err="1" smtClean="0">
                <a:solidFill>
                  <a:schemeClr val="tx1"/>
                </a:solidFill>
              </a:rPr>
              <a:t>Receiver</a:t>
            </a:r>
            <a:endParaRPr lang="fr-FR" sz="2800" dirty="0">
              <a:solidFill>
                <a:schemeClr val="tx1"/>
              </a:solidFill>
            </a:endParaRPr>
          </a:p>
        </p:txBody>
      </p:sp>
      <p:pic>
        <p:nvPicPr>
          <p:cNvPr id="99331" name="Picture 3" descr="C:\Users\HOME\Desktop\recei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5896" y="4365104"/>
            <a:ext cx="1540967" cy="1953417"/>
          </a:xfrm>
          <a:prstGeom prst="rect">
            <a:avLst/>
          </a:prstGeom>
          <a:noFill/>
        </p:spPr>
      </p:pic>
      <p:cxnSp>
        <p:nvCxnSpPr>
          <p:cNvPr id="8" name="Connecteur droit avec flèche 7"/>
          <p:cNvCxnSpPr/>
          <p:nvPr/>
        </p:nvCxnSpPr>
        <p:spPr>
          <a:xfrm>
            <a:off x="-612576" y="2996952"/>
            <a:ext cx="432048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1187624" y="2564904"/>
            <a:ext cx="74366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ZMQ.Socket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socket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context.socket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(ZMQ.SUB);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socket.subscribe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(new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byte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[0]);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socket.connect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("tcp://localhost:5556");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receiver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ZeroMQObservables.from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(socket)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1187624" y="2564904"/>
            <a:ext cx="74366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ZMQ.Socket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socket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context.socket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ZMQ.SUB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socket.subscribe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(new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byte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[0]);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socket.connect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tcp://localhost:5556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");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receiver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ZeroMQObservables.from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(socket)</a:t>
            </a:r>
          </a:p>
        </p:txBody>
      </p:sp>
      <p:pic>
        <p:nvPicPr>
          <p:cNvPr id="5" name="Picture 3" descr="C:\Users\HOME\Desktop\zeromq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844824"/>
            <a:ext cx="1656184" cy="51728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4067944" y="2308810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113588" y="263691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021816" y="2956882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3131840" y="3284984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Connecteur 30"/>
          <p:cNvSpPr/>
          <p:nvPr/>
        </p:nvSpPr>
        <p:spPr>
          <a:xfrm>
            <a:off x="2177484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Organigramme : Connecteur 31"/>
          <p:cNvSpPr/>
          <p:nvPr/>
        </p:nvSpPr>
        <p:spPr>
          <a:xfrm>
            <a:off x="1718558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Connecteur 32"/>
          <p:cNvSpPr/>
          <p:nvPr/>
        </p:nvSpPr>
        <p:spPr>
          <a:xfrm>
            <a:off x="125963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Organigramme : Connecteur 88"/>
          <p:cNvSpPr/>
          <p:nvPr/>
        </p:nvSpPr>
        <p:spPr>
          <a:xfrm>
            <a:off x="7227170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Organigramme : Connecteur 89"/>
          <p:cNvSpPr/>
          <p:nvPr/>
        </p:nvSpPr>
        <p:spPr>
          <a:xfrm>
            <a:off x="6763681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Organigramme : Connecteur 90"/>
          <p:cNvSpPr/>
          <p:nvPr/>
        </p:nvSpPr>
        <p:spPr>
          <a:xfrm>
            <a:off x="630019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1187624" y="2564904"/>
            <a:ext cx="74366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ZMQ.Socket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socket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context.socket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(ZMQ.SUB);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socket.subscribe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(new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byte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[0]);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socket.connect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("tcp://localhost:5556");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receiver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ZeroMQObservables.from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(socket)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1187624" y="2564904"/>
            <a:ext cx="74366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ZMQ.Socket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socket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context.socket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(ZMQ.SUB);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socket.subscribe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(new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byte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[0]);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socket.connect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("tcp://localhost:5556");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receiver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ZeroMQObservables.from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(socket)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5940153" y="4469050"/>
            <a:ext cx="2727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accent6"/>
                </a:solidFill>
                <a:latin typeface="Aint Nothing Fancy" pitchFamily="2" charset="0"/>
              </a:rPr>
              <a:t>Fonction </a:t>
            </a:r>
            <a:r>
              <a:rPr lang="fr-FR" sz="2000" dirty="0" smtClean="0">
                <a:solidFill>
                  <a:schemeClr val="accent6"/>
                </a:solidFill>
                <a:latin typeface="Aint Nothing Fancy" pitchFamily="2" charset="0"/>
              </a:rPr>
              <a:t>perso (</a:t>
            </a:r>
            <a:r>
              <a:rPr lang="fr-FR" sz="2000" dirty="0" smtClean="0">
                <a:solidFill>
                  <a:schemeClr val="accent6"/>
                </a:solidFill>
                <a:latin typeface="Aint Nothing Fancy" pitchFamily="2" charset="0"/>
              </a:rPr>
              <a:t>12 </a:t>
            </a:r>
            <a:r>
              <a:rPr lang="fr-FR" sz="2000" dirty="0" err="1" smtClean="0">
                <a:solidFill>
                  <a:schemeClr val="accent6"/>
                </a:solidFill>
                <a:latin typeface="Aint Nothing Fancy" pitchFamily="2" charset="0"/>
              </a:rPr>
              <a:t>loc</a:t>
            </a:r>
            <a:r>
              <a:rPr lang="fr-FR" sz="2000" dirty="0" smtClean="0">
                <a:solidFill>
                  <a:schemeClr val="accent6"/>
                </a:solidFill>
                <a:latin typeface="Aint Nothing Fancy" pitchFamily="2" charset="0"/>
              </a:rPr>
              <a:t>)</a:t>
            </a:r>
            <a:endParaRPr lang="fr-FR" sz="2000" dirty="0">
              <a:solidFill>
                <a:schemeClr val="accent6"/>
              </a:solidFill>
              <a:latin typeface="Aint Nothing Fancy" pitchFamily="2" charset="0"/>
            </a:endParaRPr>
          </a:p>
        </p:txBody>
      </p:sp>
      <p:cxnSp>
        <p:nvCxnSpPr>
          <p:cNvPr id="5" name="Connecteur en arc 8"/>
          <p:cNvCxnSpPr/>
          <p:nvPr/>
        </p:nvCxnSpPr>
        <p:spPr>
          <a:xfrm rot="10800000">
            <a:off x="5220073" y="4037002"/>
            <a:ext cx="504056" cy="56009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2225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707904" y="2276872"/>
            <a:ext cx="1512168" cy="144016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solidFill>
                  <a:schemeClr val="tx1"/>
                </a:solidFill>
              </a:rPr>
              <a:t>Network </a:t>
            </a:r>
            <a:r>
              <a:rPr lang="fr-FR" sz="2800" dirty="0" err="1" smtClean="0">
                <a:solidFill>
                  <a:schemeClr val="tx1"/>
                </a:solidFill>
              </a:rPr>
              <a:t>Receiver</a:t>
            </a:r>
            <a:endParaRPr lang="fr-FR" sz="2800" dirty="0">
              <a:solidFill>
                <a:schemeClr val="tx1"/>
              </a:solidFill>
            </a:endParaRPr>
          </a:p>
        </p:txBody>
      </p:sp>
      <p:pic>
        <p:nvPicPr>
          <p:cNvPr id="99331" name="Picture 3" descr="C:\Users\HOME\Desktop\recei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5896" y="4365104"/>
            <a:ext cx="1540967" cy="1953417"/>
          </a:xfrm>
          <a:prstGeom prst="rect">
            <a:avLst/>
          </a:prstGeom>
          <a:noFill/>
        </p:spPr>
      </p:pic>
      <p:cxnSp>
        <p:nvCxnSpPr>
          <p:cNvPr id="7" name="Connecteur droit avec flèche 6"/>
          <p:cNvCxnSpPr/>
          <p:nvPr/>
        </p:nvCxnSpPr>
        <p:spPr>
          <a:xfrm>
            <a:off x="5220072" y="2996952"/>
            <a:ext cx="432048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>
            <a:off x="-612576" y="2996952"/>
            <a:ext cx="432048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2225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707904" y="2276872"/>
            <a:ext cx="1512168" cy="144016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solidFill>
                  <a:schemeClr val="tx1"/>
                </a:solidFill>
              </a:rPr>
              <a:t>GUI</a:t>
            </a:r>
            <a:endParaRPr lang="fr-FR" sz="2800" dirty="0">
              <a:solidFill>
                <a:schemeClr val="tx1"/>
              </a:solidFill>
            </a:endParaRPr>
          </a:p>
        </p:txBody>
      </p:sp>
      <p:pic>
        <p:nvPicPr>
          <p:cNvPr id="100354" name="Picture 2" descr="C:\Users\HOME\Desktop\gu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4293096"/>
            <a:ext cx="2753213" cy="2177989"/>
          </a:xfrm>
          <a:prstGeom prst="rect">
            <a:avLst/>
          </a:prstGeom>
          <a:noFill/>
        </p:spPr>
      </p:pic>
      <p:cxnSp>
        <p:nvCxnSpPr>
          <p:cNvPr id="7" name="Connecteur droit avec flèche 6"/>
          <p:cNvCxnSpPr/>
          <p:nvPr/>
        </p:nvCxnSpPr>
        <p:spPr>
          <a:xfrm>
            <a:off x="-612576" y="2996952"/>
            <a:ext cx="432048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683568" y="1988840"/>
            <a:ext cx="808105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XYDataset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new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DynamicTimeSeriesCollection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(…)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JFreeChart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ChartFactory.createTimeSeriesChart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(…,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, …);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receiver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observeOn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SwingScheduler.getInstance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forEach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data) -&gt; {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dataset.appendData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array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)</a:t>
            </a:r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683568" y="1988840"/>
            <a:ext cx="808105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XYDataset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</a:t>
            </a:r>
          </a:p>
          <a:p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new 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DynamicTimeSeriesCollection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(…)</a:t>
            </a:r>
          </a:p>
          <a:p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JFreeChart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</a:p>
          <a:p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ChartFactory.createTimeSeriesChart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(…, 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, …);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receiver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observeOn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SwingScheduler.getInstance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forEach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data) -&gt; {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dataset.appendData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array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)</a:t>
            </a:r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</a:p>
        </p:txBody>
      </p:sp>
      <p:pic>
        <p:nvPicPr>
          <p:cNvPr id="4" name="Picture 2" descr="http://www.jfree.org/jfreechart/images/jfree_chart_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620688"/>
            <a:ext cx="3536396" cy="9361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683568" y="1988840"/>
            <a:ext cx="808105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XYDataset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new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DynamicTimeSeriesCollection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(…)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JFreeChart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ChartFactory.createTimeSeriesChart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(…,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, …);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receiver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</a:p>
          <a:p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observeOn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SwingScheduler.getInstance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forEach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data) -&gt; {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dataset.appendData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array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)</a:t>
            </a:r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683568" y="1988840"/>
            <a:ext cx="808105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XYDataset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new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DynamicTimeSeriesCollection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(…)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JFreeChart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ChartFactory.createTimeSeriesChart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(…,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, …);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receiver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observeOn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SwingScheduler.getInstance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forEach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data) -&gt; {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dataset.appendData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array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)</a:t>
            </a:r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683568" y="1988840"/>
            <a:ext cx="808105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XYDataset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new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DynamicTimeSeriesCollection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(…)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JFreeChart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ChartFactory.createTimeSeriesChart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(…,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, …);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receiver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observeOn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SwingScheduler.getInstance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forEach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data) -&gt; {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dataset.appendData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array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)</a:t>
            </a:r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2225"/>
          </a:xfrm>
          <a:prstGeom prst="rect">
            <a:avLst/>
          </a:prstGeom>
          <a:noFill/>
        </p:spPr>
      </p:pic>
      <p:sp>
        <p:nvSpPr>
          <p:cNvPr id="3" name="ZoneTexte 2"/>
          <p:cNvSpPr txBox="1"/>
          <p:nvPr/>
        </p:nvSpPr>
        <p:spPr>
          <a:xfrm>
            <a:off x="1099454" y="3429000"/>
            <a:ext cx="562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TODO : Transition pour introduire HTML5</a:t>
            </a:r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4067944" y="2308810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113588" y="263691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021816" y="2956882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3131840" y="3284984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Connecteur 30"/>
          <p:cNvSpPr/>
          <p:nvPr/>
        </p:nvSpPr>
        <p:spPr>
          <a:xfrm>
            <a:off x="2177484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Organigramme : Connecteur 31"/>
          <p:cNvSpPr/>
          <p:nvPr/>
        </p:nvSpPr>
        <p:spPr>
          <a:xfrm>
            <a:off x="1718558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Connecteur 32"/>
          <p:cNvSpPr/>
          <p:nvPr/>
        </p:nvSpPr>
        <p:spPr>
          <a:xfrm>
            <a:off x="125963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/>
          <p:cNvSpPr txBox="1"/>
          <p:nvPr/>
        </p:nvSpPr>
        <p:spPr>
          <a:xfrm>
            <a:off x="4067944" y="3604954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55" name="Organigramme : Connecteur 54"/>
          <p:cNvSpPr/>
          <p:nvPr/>
        </p:nvSpPr>
        <p:spPr>
          <a:xfrm>
            <a:off x="2177484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" name="Connecteur droit avec flèche 55"/>
          <p:cNvCxnSpPr/>
          <p:nvPr/>
        </p:nvCxnSpPr>
        <p:spPr>
          <a:xfrm>
            <a:off x="3131840" y="3933056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Organigramme : Connecteur 59"/>
          <p:cNvSpPr/>
          <p:nvPr/>
        </p:nvSpPr>
        <p:spPr>
          <a:xfrm>
            <a:off x="1718558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Organigramme : Connecteur 60"/>
          <p:cNvSpPr/>
          <p:nvPr/>
        </p:nvSpPr>
        <p:spPr>
          <a:xfrm>
            <a:off x="125963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Organigramme : Connecteur 88"/>
          <p:cNvSpPr/>
          <p:nvPr/>
        </p:nvSpPr>
        <p:spPr>
          <a:xfrm>
            <a:off x="7227170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Organigramme : Connecteur 89"/>
          <p:cNvSpPr/>
          <p:nvPr/>
        </p:nvSpPr>
        <p:spPr>
          <a:xfrm>
            <a:off x="6763681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Organigramme : Connecteur 90"/>
          <p:cNvSpPr/>
          <p:nvPr/>
        </p:nvSpPr>
        <p:spPr>
          <a:xfrm>
            <a:off x="630019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Organigramme : Connecteur 91"/>
          <p:cNvSpPr/>
          <p:nvPr/>
        </p:nvSpPr>
        <p:spPr>
          <a:xfrm>
            <a:off x="7227170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Organigramme : Connecteur 92"/>
          <p:cNvSpPr/>
          <p:nvPr/>
        </p:nvSpPr>
        <p:spPr>
          <a:xfrm>
            <a:off x="6763681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Organigramme : Connecteur 93"/>
          <p:cNvSpPr/>
          <p:nvPr/>
        </p:nvSpPr>
        <p:spPr>
          <a:xfrm>
            <a:off x="630019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755576" y="2420888"/>
            <a:ext cx="936104" cy="72008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err="1" smtClean="0">
                <a:solidFill>
                  <a:schemeClr val="tx1"/>
                </a:solidFill>
              </a:rPr>
              <a:t>Sensor</a:t>
            </a:r>
            <a:endParaRPr lang="fr-FR" sz="2000" dirty="0">
              <a:solidFill>
                <a:schemeClr val="tx1"/>
              </a:solidFill>
            </a:endParaRPr>
          </a:p>
        </p:txBody>
      </p:sp>
      <p:cxnSp>
        <p:nvCxnSpPr>
          <p:cNvPr id="6" name="Connecteur droit avec flèche 5"/>
          <p:cNvCxnSpPr>
            <a:stCxn id="5" idx="3"/>
            <a:endCxn id="8" idx="1"/>
          </p:cNvCxnSpPr>
          <p:nvPr/>
        </p:nvCxnSpPr>
        <p:spPr>
          <a:xfrm>
            <a:off x="1691680" y="2780928"/>
            <a:ext cx="1008112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Heart Rate, Pulse, Live, Line, Wave, Frequency, Medica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3212976"/>
            <a:ext cx="1656184" cy="116968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2699792" y="2420888"/>
            <a:ext cx="1080120" cy="72008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Network </a:t>
            </a:r>
            <a:r>
              <a:rPr lang="fr-FR" sz="2000" dirty="0" err="1" smtClean="0">
                <a:solidFill>
                  <a:schemeClr val="tx1"/>
                </a:solidFill>
              </a:rPr>
              <a:t>Emitter</a:t>
            </a:r>
            <a:endParaRPr lang="fr-FR" sz="2000" dirty="0">
              <a:solidFill>
                <a:schemeClr val="tx1"/>
              </a:solidFill>
            </a:endParaRPr>
          </a:p>
        </p:txBody>
      </p:sp>
      <p:pic>
        <p:nvPicPr>
          <p:cNvPr id="9" name="Picture 2" descr="Satellite Dish, Parabolic Mirror, Sending, Send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3808" y="3284984"/>
            <a:ext cx="668540" cy="847259"/>
          </a:xfrm>
          <a:prstGeom prst="rect">
            <a:avLst/>
          </a:prstGeom>
          <a:noFill/>
        </p:spPr>
      </p:pic>
      <p:cxnSp>
        <p:nvCxnSpPr>
          <p:cNvPr id="10" name="Connecteur droit avec flèche 9"/>
          <p:cNvCxnSpPr>
            <a:stCxn id="8" idx="3"/>
            <a:endCxn id="11" idx="1"/>
          </p:cNvCxnSpPr>
          <p:nvPr/>
        </p:nvCxnSpPr>
        <p:spPr>
          <a:xfrm>
            <a:off x="3779912" y="2780928"/>
            <a:ext cx="1152128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932040" y="2420888"/>
            <a:ext cx="1080120" cy="72008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Network </a:t>
            </a:r>
            <a:r>
              <a:rPr lang="fr-FR" sz="2000" dirty="0" err="1" smtClean="0">
                <a:solidFill>
                  <a:schemeClr val="tx1"/>
                </a:solidFill>
              </a:rPr>
              <a:t>Receiver</a:t>
            </a:r>
            <a:endParaRPr lang="fr-FR" sz="2000" dirty="0">
              <a:solidFill>
                <a:schemeClr val="tx1"/>
              </a:solidFill>
            </a:endParaRPr>
          </a:p>
        </p:txBody>
      </p:sp>
      <p:pic>
        <p:nvPicPr>
          <p:cNvPr id="12" name="Picture 3" descr="C:\Users\HOME\Desktop\recei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76056" y="3212976"/>
            <a:ext cx="748879" cy="949321"/>
          </a:xfrm>
          <a:prstGeom prst="rect">
            <a:avLst/>
          </a:prstGeom>
          <a:noFill/>
        </p:spPr>
      </p:pic>
      <p:cxnSp>
        <p:nvCxnSpPr>
          <p:cNvPr id="13" name="Connecteur droit avec flèche 12"/>
          <p:cNvCxnSpPr>
            <a:stCxn id="11" idx="3"/>
            <a:endCxn id="14" idx="1"/>
          </p:cNvCxnSpPr>
          <p:nvPr/>
        </p:nvCxnSpPr>
        <p:spPr>
          <a:xfrm>
            <a:off x="6012160" y="2780928"/>
            <a:ext cx="1224136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236296" y="2420888"/>
            <a:ext cx="1080120" cy="72008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GUI</a:t>
            </a:r>
            <a:endParaRPr lang="fr-FR" sz="2000" dirty="0">
              <a:solidFill>
                <a:schemeClr val="tx1"/>
              </a:solidFill>
            </a:endParaRPr>
          </a:p>
        </p:txBody>
      </p:sp>
      <p:pic>
        <p:nvPicPr>
          <p:cNvPr id="15" name="Picture 2" descr="C:\Users\HOME\Desktop\gui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64288" y="3284984"/>
            <a:ext cx="1296144" cy="1025343"/>
          </a:xfrm>
          <a:prstGeom prst="rect">
            <a:avLst/>
          </a:prstGeom>
          <a:noFill/>
        </p:spPr>
      </p:pic>
      <p:pic>
        <p:nvPicPr>
          <p:cNvPr id="16" name="Picture 2" descr="http://www.jfree.org/jfreechart/images/jfree_chart_1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48264" y="1700808"/>
            <a:ext cx="1728192" cy="457462"/>
          </a:xfrm>
          <a:prstGeom prst="rect">
            <a:avLst/>
          </a:prstGeom>
          <a:noFill/>
        </p:spPr>
      </p:pic>
      <p:pic>
        <p:nvPicPr>
          <p:cNvPr id="17" name="Picture 3" descr="C:\Users\HOME\Desktop\zeromq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339752" y="1628800"/>
            <a:ext cx="1656184" cy="517286"/>
          </a:xfrm>
          <a:prstGeom prst="rect">
            <a:avLst/>
          </a:prstGeom>
          <a:noFill/>
        </p:spPr>
      </p:pic>
      <p:pic>
        <p:nvPicPr>
          <p:cNvPr id="18" name="Picture 3" descr="C:\Users\HOME\Desktop\zeromq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644008" y="1628800"/>
            <a:ext cx="1656184" cy="51728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755576" y="2420888"/>
            <a:ext cx="936104" cy="72008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err="1" smtClean="0">
                <a:solidFill>
                  <a:schemeClr val="tx1"/>
                </a:solidFill>
              </a:rPr>
              <a:t>Sensor</a:t>
            </a:r>
            <a:endParaRPr lang="fr-FR" sz="2000" dirty="0">
              <a:solidFill>
                <a:schemeClr val="tx1"/>
              </a:solidFill>
            </a:endParaRPr>
          </a:p>
        </p:txBody>
      </p:sp>
      <p:cxnSp>
        <p:nvCxnSpPr>
          <p:cNvPr id="6" name="Connecteur droit avec flèche 5"/>
          <p:cNvCxnSpPr>
            <a:stCxn id="5" idx="3"/>
            <a:endCxn id="8" idx="1"/>
          </p:cNvCxnSpPr>
          <p:nvPr/>
        </p:nvCxnSpPr>
        <p:spPr>
          <a:xfrm>
            <a:off x="1691680" y="2780928"/>
            <a:ext cx="1008112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Heart Rate, Pulse, Live, Line, Wave, Frequency, Medica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3212976"/>
            <a:ext cx="1656184" cy="116968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2699792" y="2420888"/>
            <a:ext cx="1080120" cy="72008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Network </a:t>
            </a:r>
            <a:r>
              <a:rPr lang="fr-FR" sz="2000" dirty="0" err="1" smtClean="0">
                <a:solidFill>
                  <a:schemeClr val="tx1"/>
                </a:solidFill>
              </a:rPr>
              <a:t>Emitter</a:t>
            </a:r>
            <a:endParaRPr lang="fr-FR" sz="2000" dirty="0">
              <a:solidFill>
                <a:schemeClr val="tx1"/>
              </a:solidFill>
            </a:endParaRPr>
          </a:p>
        </p:txBody>
      </p:sp>
      <p:pic>
        <p:nvPicPr>
          <p:cNvPr id="9" name="Picture 2" descr="Satellite Dish, Parabolic Mirror, Sending, Send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3808" y="3284984"/>
            <a:ext cx="668540" cy="847259"/>
          </a:xfrm>
          <a:prstGeom prst="rect">
            <a:avLst/>
          </a:prstGeom>
          <a:noFill/>
        </p:spPr>
      </p:pic>
      <p:cxnSp>
        <p:nvCxnSpPr>
          <p:cNvPr id="10" name="Connecteur droit avec flèche 9"/>
          <p:cNvCxnSpPr>
            <a:stCxn id="8" idx="3"/>
            <a:endCxn id="11" idx="1"/>
          </p:cNvCxnSpPr>
          <p:nvPr/>
        </p:nvCxnSpPr>
        <p:spPr>
          <a:xfrm>
            <a:off x="3779912" y="2780928"/>
            <a:ext cx="1152128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932040" y="2420888"/>
            <a:ext cx="1080120" cy="72008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Network </a:t>
            </a:r>
            <a:r>
              <a:rPr lang="fr-FR" sz="2000" dirty="0" err="1" smtClean="0">
                <a:solidFill>
                  <a:schemeClr val="tx1"/>
                </a:solidFill>
              </a:rPr>
              <a:t>Receiver</a:t>
            </a:r>
            <a:endParaRPr lang="fr-FR" sz="2000" dirty="0">
              <a:solidFill>
                <a:schemeClr val="tx1"/>
              </a:solidFill>
            </a:endParaRPr>
          </a:p>
        </p:txBody>
      </p:sp>
      <p:pic>
        <p:nvPicPr>
          <p:cNvPr id="12" name="Picture 3" descr="C:\Users\HOME\Desktop\recei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76056" y="3212976"/>
            <a:ext cx="748879" cy="949321"/>
          </a:xfrm>
          <a:prstGeom prst="rect">
            <a:avLst/>
          </a:prstGeom>
          <a:noFill/>
        </p:spPr>
      </p:pic>
      <p:cxnSp>
        <p:nvCxnSpPr>
          <p:cNvPr id="13" name="Connecteur droit avec flèche 12"/>
          <p:cNvCxnSpPr>
            <a:stCxn id="11" idx="3"/>
            <a:endCxn id="14" idx="1"/>
          </p:cNvCxnSpPr>
          <p:nvPr/>
        </p:nvCxnSpPr>
        <p:spPr>
          <a:xfrm>
            <a:off x="6012160" y="2780928"/>
            <a:ext cx="1224136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236296" y="2420888"/>
            <a:ext cx="1080120" cy="72008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GUI</a:t>
            </a:r>
            <a:endParaRPr lang="fr-FR" sz="2000" dirty="0">
              <a:solidFill>
                <a:schemeClr val="tx1"/>
              </a:solidFill>
            </a:endParaRPr>
          </a:p>
        </p:txBody>
      </p:sp>
      <p:pic>
        <p:nvPicPr>
          <p:cNvPr id="15" name="Picture 2" descr="C:\Users\HOME\Desktop\gui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64288" y="3284984"/>
            <a:ext cx="1296144" cy="1025343"/>
          </a:xfrm>
          <a:prstGeom prst="rect">
            <a:avLst/>
          </a:prstGeom>
          <a:noFill/>
        </p:spPr>
      </p:pic>
      <p:pic>
        <p:nvPicPr>
          <p:cNvPr id="1027" name="Picture 3" descr="C:\Users\HOME\Desktop\websockets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051720" y="1304764"/>
            <a:ext cx="2334693" cy="948308"/>
          </a:xfrm>
          <a:prstGeom prst="rect">
            <a:avLst/>
          </a:prstGeom>
          <a:noFill/>
        </p:spPr>
      </p:pic>
      <p:pic>
        <p:nvPicPr>
          <p:cNvPr id="16" name="Picture 3" descr="C:\Users\HOME\Desktop\websockets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283968" y="1304764"/>
            <a:ext cx="2334693" cy="948308"/>
          </a:xfrm>
          <a:prstGeom prst="rect">
            <a:avLst/>
          </a:prstGeom>
          <a:noFill/>
        </p:spPr>
      </p:pic>
      <p:sp>
        <p:nvSpPr>
          <p:cNvPr id="1029" name="AutoShape 5" descr="http://toulibre.org/pub/2012-02-29-rencontre/presentation/presentations/presentation_html/graph/logo_html5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31" name="AutoShape 7" descr="http://toulibre.org/pub/2012-02-29-rencontre/presentation/presentations/presentation_html/graph/logo_html5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32" name="Picture 8" descr="C:\Users\HOME\Desktop\html5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279426" y="1268760"/>
            <a:ext cx="998240" cy="9982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635896" y="2708920"/>
            <a:ext cx="17315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2">
                    <a:lumMod val="75000"/>
                  </a:schemeClr>
                </a:solidFill>
                <a:latin typeface="Impact" pitchFamily="34" charset="0"/>
              </a:rPr>
              <a:t>DEMO</a:t>
            </a:r>
            <a:endParaRPr lang="fr-FR" sz="5400" dirty="0">
              <a:solidFill>
                <a:schemeClr val="bg2">
                  <a:lumMod val="7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2225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707904" y="2276872"/>
            <a:ext cx="1512168" cy="144016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solidFill>
                  <a:schemeClr val="tx1"/>
                </a:solidFill>
              </a:rPr>
              <a:t>Network </a:t>
            </a:r>
            <a:r>
              <a:rPr lang="fr-FR" sz="2800" dirty="0" err="1" smtClean="0">
                <a:solidFill>
                  <a:schemeClr val="tx1"/>
                </a:solidFill>
              </a:rPr>
              <a:t>Receiver</a:t>
            </a:r>
            <a:endParaRPr lang="fr-FR" sz="2800" dirty="0">
              <a:solidFill>
                <a:schemeClr val="tx1"/>
              </a:solidFill>
            </a:endParaRPr>
          </a:p>
        </p:txBody>
      </p:sp>
      <p:pic>
        <p:nvPicPr>
          <p:cNvPr id="99331" name="Picture 3" descr="C:\Users\HOME\Desktop\recei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5896" y="4365104"/>
            <a:ext cx="1540967" cy="1953417"/>
          </a:xfrm>
          <a:prstGeom prst="rect">
            <a:avLst/>
          </a:prstGeom>
          <a:noFill/>
        </p:spPr>
      </p:pic>
      <p:cxnSp>
        <p:nvCxnSpPr>
          <p:cNvPr id="8" name="Connecteur droit avec flèche 7"/>
          <p:cNvCxnSpPr/>
          <p:nvPr/>
        </p:nvCxnSpPr>
        <p:spPr>
          <a:xfrm>
            <a:off x="-612576" y="2996952"/>
            <a:ext cx="432048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611560" y="1196752"/>
            <a:ext cx="841288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fromWebSocket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address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new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address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//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Handle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the data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osbervable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Rx.Observable.create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//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Handle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messages  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ws.onmessage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obs.onNext.bind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ws.onerror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obs.onError.bind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ws.onclose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obs.onCompleted.bind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//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way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to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unsubscribe</a:t>
            </a:r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ws.close.bind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});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osbervable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611560" y="1196752"/>
            <a:ext cx="841288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fromWebSocket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address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var ws = new WebSocket(address);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//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Handle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the data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osbervable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Rx.Observable.create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//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Handle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messages  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ws.onmessage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obs.onNext.bind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ws.onerror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obs.onError.bind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ws.onclose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obs.onCompleted.bind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//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way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to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unsubscribe</a:t>
            </a:r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ws.close.bind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});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osbervable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611560" y="1196752"/>
            <a:ext cx="841288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fromWebSocket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address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new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address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//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Handle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the data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osbervable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Rx.Observable.create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//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Handle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messages  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ws.onmessage 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obs.onNext.bind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ws.onerror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obs.onError.bind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ws.onclose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obs.onCompleted.bind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//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way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to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unsubscribe</a:t>
            </a:r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ws.close.bind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});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osbervable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611560" y="1196752"/>
            <a:ext cx="841288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fromWebSocket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address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new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address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//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Handle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the data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osbervable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Rx.Observable.create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//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Handle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messages  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ws.onmessage = obs.onNext.bind(obs);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ws.onerror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obs.onError.bind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ws.onclose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obs.onCompleted.bind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//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way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to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unsubscribe</a:t>
            </a:r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ws.close.bind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});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osbervable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611560" y="1196752"/>
            <a:ext cx="841288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fromWebSocket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address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new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address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//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Handle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the data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osbervable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Rx.Observable.create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//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Handle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messages  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ws.onmessage = obs.onNext.bind(obs);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ws.onerror = obs.onError.bind(obs);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ws.onclose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obs.onCompleted.bind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//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way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to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unsubscribe</a:t>
            </a:r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ws.close.bind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});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osbervable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611560" y="1196752"/>
            <a:ext cx="841288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fromWebSocket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address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new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address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//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Handle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the data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osbervable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Rx.Observable.create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//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Handle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messages  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ws.onmessage = obs.onNext.bind(obs);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ws.onerror = obs.onError.bind(obs);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ws.onclose = obs.onCompleted.bind(obs);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//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way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to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unsubscribe</a:t>
            </a:r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ws.close.bind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});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osbervable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4067944" y="2308810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113588" y="263691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021816" y="2956882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3131840" y="3284984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Connecteur 30"/>
          <p:cNvSpPr/>
          <p:nvPr/>
        </p:nvSpPr>
        <p:spPr>
          <a:xfrm>
            <a:off x="2177484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Organigramme : Connecteur 31"/>
          <p:cNvSpPr/>
          <p:nvPr/>
        </p:nvSpPr>
        <p:spPr>
          <a:xfrm>
            <a:off x="1718558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Connecteur 32"/>
          <p:cNvSpPr/>
          <p:nvPr/>
        </p:nvSpPr>
        <p:spPr>
          <a:xfrm>
            <a:off x="125963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/>
          <p:cNvSpPr txBox="1"/>
          <p:nvPr/>
        </p:nvSpPr>
        <p:spPr>
          <a:xfrm>
            <a:off x="4067944" y="3604954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55" name="Organigramme : Connecteur 54"/>
          <p:cNvSpPr/>
          <p:nvPr/>
        </p:nvSpPr>
        <p:spPr>
          <a:xfrm>
            <a:off x="2177484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" name="Connecteur droit avec flèche 55"/>
          <p:cNvCxnSpPr/>
          <p:nvPr/>
        </p:nvCxnSpPr>
        <p:spPr>
          <a:xfrm>
            <a:off x="3131840" y="3933056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4040068" y="4253026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59" name="Connecteur droit avec flèche 58"/>
          <p:cNvCxnSpPr/>
          <p:nvPr/>
        </p:nvCxnSpPr>
        <p:spPr>
          <a:xfrm>
            <a:off x="3131840" y="4581128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Organigramme : Connecteur 59"/>
          <p:cNvSpPr/>
          <p:nvPr/>
        </p:nvSpPr>
        <p:spPr>
          <a:xfrm>
            <a:off x="1718558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Organigramme : Connecteur 60"/>
          <p:cNvSpPr/>
          <p:nvPr/>
        </p:nvSpPr>
        <p:spPr>
          <a:xfrm>
            <a:off x="125963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Organigramme : Connecteur 64"/>
          <p:cNvSpPr/>
          <p:nvPr/>
        </p:nvSpPr>
        <p:spPr>
          <a:xfrm>
            <a:off x="2177484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Organigramme : Connecteur 65"/>
          <p:cNvSpPr/>
          <p:nvPr/>
        </p:nvSpPr>
        <p:spPr>
          <a:xfrm>
            <a:off x="1718558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Organigramme : Connecteur 66"/>
          <p:cNvSpPr/>
          <p:nvPr/>
        </p:nvSpPr>
        <p:spPr>
          <a:xfrm>
            <a:off x="1259632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Organigramme : Connecteur 88"/>
          <p:cNvSpPr/>
          <p:nvPr/>
        </p:nvSpPr>
        <p:spPr>
          <a:xfrm>
            <a:off x="7227170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Organigramme : Connecteur 89"/>
          <p:cNvSpPr/>
          <p:nvPr/>
        </p:nvSpPr>
        <p:spPr>
          <a:xfrm>
            <a:off x="6763681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Organigramme : Connecteur 90"/>
          <p:cNvSpPr/>
          <p:nvPr/>
        </p:nvSpPr>
        <p:spPr>
          <a:xfrm>
            <a:off x="630019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Organigramme : Connecteur 91"/>
          <p:cNvSpPr/>
          <p:nvPr/>
        </p:nvSpPr>
        <p:spPr>
          <a:xfrm>
            <a:off x="7227170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Organigramme : Connecteur 92"/>
          <p:cNvSpPr/>
          <p:nvPr/>
        </p:nvSpPr>
        <p:spPr>
          <a:xfrm>
            <a:off x="6763681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Organigramme : Connecteur 93"/>
          <p:cNvSpPr/>
          <p:nvPr/>
        </p:nvSpPr>
        <p:spPr>
          <a:xfrm>
            <a:off x="630019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Organigramme : Connecteur 94"/>
          <p:cNvSpPr/>
          <p:nvPr/>
        </p:nvSpPr>
        <p:spPr>
          <a:xfrm>
            <a:off x="7227170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Organigramme : Connecteur 95"/>
          <p:cNvSpPr/>
          <p:nvPr/>
        </p:nvSpPr>
        <p:spPr>
          <a:xfrm>
            <a:off x="6763681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Organigramme : Connecteur 96"/>
          <p:cNvSpPr/>
          <p:nvPr/>
        </p:nvSpPr>
        <p:spPr>
          <a:xfrm>
            <a:off x="6300192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2225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707904" y="2276872"/>
            <a:ext cx="1512168" cy="144016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solidFill>
                  <a:schemeClr val="tx1"/>
                </a:solidFill>
              </a:rPr>
              <a:t>Network </a:t>
            </a:r>
            <a:r>
              <a:rPr lang="fr-FR" sz="2800" dirty="0" err="1" smtClean="0">
                <a:solidFill>
                  <a:schemeClr val="tx1"/>
                </a:solidFill>
              </a:rPr>
              <a:t>Receiver</a:t>
            </a:r>
            <a:endParaRPr lang="fr-FR" sz="2800" dirty="0">
              <a:solidFill>
                <a:schemeClr val="tx1"/>
              </a:solidFill>
            </a:endParaRPr>
          </a:p>
        </p:txBody>
      </p:sp>
      <p:pic>
        <p:nvPicPr>
          <p:cNvPr id="99331" name="Picture 3" descr="C:\Users\HOME\Desktop\recei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5896" y="4365104"/>
            <a:ext cx="1540967" cy="1953417"/>
          </a:xfrm>
          <a:prstGeom prst="rect">
            <a:avLst/>
          </a:prstGeom>
          <a:noFill/>
        </p:spPr>
      </p:pic>
      <p:cxnSp>
        <p:nvCxnSpPr>
          <p:cNvPr id="7" name="Connecteur droit avec flèche 6"/>
          <p:cNvCxnSpPr/>
          <p:nvPr/>
        </p:nvCxnSpPr>
        <p:spPr>
          <a:xfrm>
            <a:off x="5220072" y="2996952"/>
            <a:ext cx="432048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>
            <a:off x="-612576" y="2996952"/>
            <a:ext cx="432048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2225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707904" y="2276872"/>
            <a:ext cx="1512168" cy="144016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solidFill>
                  <a:schemeClr val="tx1"/>
                </a:solidFill>
              </a:rPr>
              <a:t>GUI</a:t>
            </a:r>
            <a:endParaRPr lang="fr-FR" sz="2800" dirty="0">
              <a:solidFill>
                <a:schemeClr val="tx1"/>
              </a:solidFill>
            </a:endParaRPr>
          </a:p>
        </p:txBody>
      </p:sp>
      <p:pic>
        <p:nvPicPr>
          <p:cNvPr id="100354" name="Picture 2" descr="C:\Users\HOME\Desktop\gu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4293096"/>
            <a:ext cx="2753213" cy="2177989"/>
          </a:xfrm>
          <a:prstGeom prst="rect">
            <a:avLst/>
          </a:prstGeom>
          <a:noFill/>
        </p:spPr>
      </p:pic>
      <p:cxnSp>
        <p:nvCxnSpPr>
          <p:cNvPr id="7" name="Connecteur droit avec flèche 6"/>
          <p:cNvCxnSpPr/>
          <p:nvPr/>
        </p:nvCxnSpPr>
        <p:spPr>
          <a:xfrm>
            <a:off x="-612576" y="2996952"/>
            <a:ext cx="432048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971600" y="1844824"/>
            <a:ext cx="691247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fromWebSocket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('ws://localhost:8887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/')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throttleFirst(150)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evt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series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chart.series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[0];</a:t>
            </a:r>
          </a:p>
          <a:p>
            <a:r>
              <a:rPr lang="en-US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</a:t>
            </a:r>
            <a:r>
              <a:rPr lang="en-US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var</a:t>
            </a:r>
            <a:r>
              <a:rPr lang="en-US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en-US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x = (new Date()).</a:t>
            </a:r>
            <a:r>
              <a:rPr lang="en-US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getTime</a:t>
            </a:r>
            <a:r>
              <a:rPr lang="en-US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var 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y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parseFloat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evt.data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series.addPoint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([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x,y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],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true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true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});</a:t>
            </a:r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971600" y="1844824"/>
            <a:ext cx="691247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fromWebSocket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('ws://localhost:8887/')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throttleFirst(150)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evt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series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chart.series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[0];</a:t>
            </a:r>
          </a:p>
          <a:p>
            <a:r>
              <a:rPr lang="en-US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</a:t>
            </a:r>
            <a:r>
              <a:rPr lang="en-US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var</a:t>
            </a:r>
            <a:r>
              <a:rPr lang="en-US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en-US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x = (new Date()).</a:t>
            </a:r>
            <a:r>
              <a:rPr lang="en-US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getTime</a:t>
            </a:r>
            <a:r>
              <a:rPr lang="en-US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var 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y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parseFloat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evt.data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series.addPoint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([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x,y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],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true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true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});</a:t>
            </a:r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971600" y="1844824"/>
            <a:ext cx="691247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fromWebSocket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('ws://localhost:8887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/')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throttleFirst(150)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evt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series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chart.series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[0];</a:t>
            </a:r>
          </a:p>
          <a:p>
            <a:r>
              <a:rPr lang="en-US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</a:t>
            </a:r>
            <a:r>
              <a:rPr lang="en-US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var</a:t>
            </a:r>
            <a:r>
              <a:rPr lang="en-US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en-US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x = (new Date()).</a:t>
            </a:r>
            <a:r>
              <a:rPr lang="en-US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getTime</a:t>
            </a:r>
            <a:r>
              <a:rPr lang="en-US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var 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y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parseFloat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evt.data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series.addPoint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([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x,y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],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true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true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});</a:t>
            </a:r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971600" y="1844824"/>
            <a:ext cx="691247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fromWebSocket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('ws://localhost:8887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/')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throttleFirst(150)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evt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series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chart.series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[0];</a:t>
            </a:r>
          </a:p>
          <a:p>
            <a:r>
              <a:rPr lang="en-US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</a:t>
            </a:r>
            <a:r>
              <a:rPr lang="en-US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var</a:t>
            </a:r>
            <a:r>
              <a:rPr lang="en-US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en-US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x = (new Date()).</a:t>
            </a:r>
            <a:r>
              <a:rPr lang="en-US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getTime</a:t>
            </a:r>
            <a:r>
              <a:rPr lang="en-US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var 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y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parseFloat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evt.data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series.addPoint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([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x,y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],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true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true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});</a:t>
            </a:r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971600" y="1844824"/>
            <a:ext cx="691247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fromWebSocket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('ws://localhost:8887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/')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throttleFirst(150)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evt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var 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series = chart.series[0];</a:t>
            </a:r>
          </a:p>
          <a:p>
            <a:r>
              <a:rPr lang="en-US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</a:t>
            </a:r>
            <a:r>
              <a:rPr lang="en-US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var</a:t>
            </a:r>
            <a:r>
              <a:rPr lang="en-US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x = (new Date()).</a:t>
            </a:r>
            <a:r>
              <a:rPr lang="en-US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getTime();</a:t>
            </a:r>
          </a:p>
          <a:p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var y = 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parseFloat(evt.data);</a:t>
            </a:r>
          </a:p>
          <a:p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series.addPoint([x,y], true, true);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});</a:t>
            </a:r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2225"/>
          </a:xfrm>
          <a:prstGeom prst="rect">
            <a:avLst/>
          </a:prstGeom>
          <a:noFill/>
        </p:spPr>
      </p:pic>
      <p:sp>
        <p:nvSpPr>
          <p:cNvPr id="3" name="ZoneTexte 2"/>
          <p:cNvSpPr txBox="1"/>
          <p:nvPr/>
        </p:nvSpPr>
        <p:spPr>
          <a:xfrm>
            <a:off x="467544" y="3140968"/>
            <a:ext cx="841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TODO : 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Faire transition avec listes langages et plateforme </a:t>
            </a:r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9672" y="1196752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871</TotalTime>
  <Words>1602</Words>
  <Application>Microsoft Office PowerPoint</Application>
  <PresentationFormat>Affichage à l'écran (4:3)</PresentationFormat>
  <Paragraphs>848</Paragraphs>
  <Slides>136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136</vt:i4>
      </vt:variant>
    </vt:vector>
  </HeadingPairs>
  <TitlesOfParts>
    <vt:vector size="137" baseType="lpstr">
      <vt:lpstr>Thème Office</vt:lpstr>
      <vt:lpstr>Diapositive 1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  <vt:lpstr>Diapositive 12</vt:lpstr>
      <vt:lpstr>Diapositive 13</vt:lpstr>
      <vt:lpstr>Diapositive 14</vt:lpstr>
      <vt:lpstr>Diapositive 15</vt:lpstr>
      <vt:lpstr>Diapositive 16</vt:lpstr>
      <vt:lpstr>Diapositive 17</vt:lpstr>
      <vt:lpstr>Diapositive 18</vt:lpstr>
      <vt:lpstr>Diapositive 19</vt:lpstr>
      <vt:lpstr>Diapositive 20</vt:lpstr>
      <vt:lpstr>Diapositive 21</vt:lpstr>
      <vt:lpstr>Diapositive 22</vt:lpstr>
      <vt:lpstr>Diapositive 23</vt:lpstr>
      <vt:lpstr>Diapositive 24</vt:lpstr>
      <vt:lpstr>Diapositive 25</vt:lpstr>
      <vt:lpstr>Diapositive 26</vt:lpstr>
      <vt:lpstr>Diapositive 27</vt:lpstr>
      <vt:lpstr>Diapositive 28</vt:lpstr>
      <vt:lpstr>Diapositive 29</vt:lpstr>
      <vt:lpstr>Diapositive 30</vt:lpstr>
      <vt:lpstr>Diapositive 31</vt:lpstr>
      <vt:lpstr>Diapositive 32</vt:lpstr>
      <vt:lpstr>Diapositive 33</vt:lpstr>
      <vt:lpstr>Diapositive 34</vt:lpstr>
      <vt:lpstr>Diapositive 35</vt:lpstr>
      <vt:lpstr>Diapositive 36</vt:lpstr>
      <vt:lpstr>Diapositive 37</vt:lpstr>
      <vt:lpstr>Diapositive 38</vt:lpstr>
      <vt:lpstr>Diapositive 39</vt:lpstr>
      <vt:lpstr>Diapositive 40</vt:lpstr>
      <vt:lpstr>Diapositive 41</vt:lpstr>
      <vt:lpstr>Diapositive 42</vt:lpstr>
      <vt:lpstr>Diapositive 43</vt:lpstr>
      <vt:lpstr>Diapositive 44</vt:lpstr>
      <vt:lpstr>Diapositive 45</vt:lpstr>
      <vt:lpstr>Diapositive 46</vt:lpstr>
      <vt:lpstr>Diapositive 47</vt:lpstr>
      <vt:lpstr>Diapositive 48</vt:lpstr>
      <vt:lpstr>Diapositive 49</vt:lpstr>
      <vt:lpstr>Diapositive 50</vt:lpstr>
      <vt:lpstr>Diapositive 51</vt:lpstr>
      <vt:lpstr>Diapositive 52</vt:lpstr>
      <vt:lpstr>Diapositive 53</vt:lpstr>
      <vt:lpstr>Diapositive 54</vt:lpstr>
      <vt:lpstr>Diapositive 55</vt:lpstr>
      <vt:lpstr>Diapositive 56</vt:lpstr>
      <vt:lpstr>Diapositive 57</vt:lpstr>
      <vt:lpstr>Diapositive 58</vt:lpstr>
      <vt:lpstr>Diapositive 59</vt:lpstr>
      <vt:lpstr>Diapositive 60</vt:lpstr>
      <vt:lpstr>Diapositive 61</vt:lpstr>
      <vt:lpstr>Diapositive 62</vt:lpstr>
      <vt:lpstr>Diapositive 63</vt:lpstr>
      <vt:lpstr>Diapositive 64</vt:lpstr>
      <vt:lpstr>Diapositive 65</vt:lpstr>
      <vt:lpstr>Diapositive 66</vt:lpstr>
      <vt:lpstr>Diapositive 67</vt:lpstr>
      <vt:lpstr>Diapositive 68</vt:lpstr>
      <vt:lpstr>Diapositive 69</vt:lpstr>
      <vt:lpstr>Diapositive 70</vt:lpstr>
      <vt:lpstr>Diapositive 71</vt:lpstr>
      <vt:lpstr>Diapositive 72</vt:lpstr>
      <vt:lpstr>Diapositive 73</vt:lpstr>
      <vt:lpstr>Diapositive 74</vt:lpstr>
      <vt:lpstr>Diapositive 75</vt:lpstr>
      <vt:lpstr>Diapositive 76</vt:lpstr>
      <vt:lpstr>Diapositive 77</vt:lpstr>
      <vt:lpstr>Diapositive 78</vt:lpstr>
      <vt:lpstr>Diapositive 79</vt:lpstr>
      <vt:lpstr>Diapositive 80</vt:lpstr>
      <vt:lpstr>Diapositive 81</vt:lpstr>
      <vt:lpstr>Diapositive 82</vt:lpstr>
      <vt:lpstr>Diapositive 83</vt:lpstr>
      <vt:lpstr>Diapositive 84</vt:lpstr>
      <vt:lpstr>Diapositive 85</vt:lpstr>
      <vt:lpstr>Diapositive 86</vt:lpstr>
      <vt:lpstr>Diapositive 87</vt:lpstr>
      <vt:lpstr>Diapositive 88</vt:lpstr>
      <vt:lpstr>Diapositive 89</vt:lpstr>
      <vt:lpstr>Diapositive 90</vt:lpstr>
      <vt:lpstr>Diapositive 91</vt:lpstr>
      <vt:lpstr>Diapositive 92</vt:lpstr>
      <vt:lpstr>Diapositive 93</vt:lpstr>
      <vt:lpstr>Diapositive 94</vt:lpstr>
      <vt:lpstr>Diapositive 95</vt:lpstr>
      <vt:lpstr>Diapositive 96</vt:lpstr>
      <vt:lpstr>Diapositive 97</vt:lpstr>
      <vt:lpstr>Diapositive 98</vt:lpstr>
      <vt:lpstr>Diapositive 99</vt:lpstr>
      <vt:lpstr>Diapositive 100</vt:lpstr>
      <vt:lpstr>Diapositive 101</vt:lpstr>
      <vt:lpstr>Diapositive 102</vt:lpstr>
      <vt:lpstr>Diapositive 103</vt:lpstr>
      <vt:lpstr>Diapositive 104</vt:lpstr>
      <vt:lpstr>Diapositive 105</vt:lpstr>
      <vt:lpstr>Diapositive 106</vt:lpstr>
      <vt:lpstr>Diapositive 107</vt:lpstr>
      <vt:lpstr>Diapositive 108</vt:lpstr>
      <vt:lpstr>Diapositive 109</vt:lpstr>
      <vt:lpstr>Diapositive 110</vt:lpstr>
      <vt:lpstr>Diapositive 111</vt:lpstr>
      <vt:lpstr>Diapositive 112</vt:lpstr>
      <vt:lpstr>Diapositive 113</vt:lpstr>
      <vt:lpstr>Diapositive 114</vt:lpstr>
      <vt:lpstr>Diapositive 115</vt:lpstr>
      <vt:lpstr>Diapositive 116</vt:lpstr>
      <vt:lpstr>Diapositive 117</vt:lpstr>
      <vt:lpstr>Diapositive 118</vt:lpstr>
      <vt:lpstr>Diapositive 119</vt:lpstr>
      <vt:lpstr>Diapositive 120</vt:lpstr>
      <vt:lpstr>Diapositive 121</vt:lpstr>
      <vt:lpstr>Diapositive 122</vt:lpstr>
      <vt:lpstr>Diapositive 123</vt:lpstr>
      <vt:lpstr>Diapositive 124</vt:lpstr>
      <vt:lpstr>Diapositive 125</vt:lpstr>
      <vt:lpstr>Diapositive 126</vt:lpstr>
      <vt:lpstr>Diapositive 127</vt:lpstr>
      <vt:lpstr>Diapositive 128</vt:lpstr>
      <vt:lpstr>Diapositive 129</vt:lpstr>
      <vt:lpstr>Diapositive 130</vt:lpstr>
      <vt:lpstr>Diapositive 131</vt:lpstr>
      <vt:lpstr>Diapositive 132</vt:lpstr>
      <vt:lpstr>Diapositive 133</vt:lpstr>
      <vt:lpstr>Diapositive 134</vt:lpstr>
      <vt:lpstr>Diapositive 135</vt:lpstr>
      <vt:lpstr>Diapositive 136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HOME</dc:creator>
  <cp:lastModifiedBy>HOME</cp:lastModifiedBy>
  <cp:revision>146</cp:revision>
  <dcterms:created xsi:type="dcterms:W3CDTF">2015-02-22T10:26:57Z</dcterms:created>
  <dcterms:modified xsi:type="dcterms:W3CDTF">2015-03-12T22:35:09Z</dcterms:modified>
</cp:coreProperties>
</file>